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455" r:id="rId2"/>
    <p:sldId id="479" r:id="rId3"/>
    <p:sldId id="456" r:id="rId4"/>
    <p:sldId id="480" r:id="rId5"/>
    <p:sldId id="441" r:id="rId6"/>
    <p:sldId id="491" r:id="rId7"/>
    <p:sldId id="492" r:id="rId8"/>
    <p:sldId id="493" r:id="rId9"/>
    <p:sldId id="464" r:id="rId10"/>
    <p:sldId id="482" r:id="rId11"/>
    <p:sldId id="465" r:id="rId12"/>
    <p:sldId id="483" r:id="rId13"/>
    <p:sldId id="467" r:id="rId14"/>
    <p:sldId id="468" r:id="rId15"/>
    <p:sldId id="469" r:id="rId16"/>
    <p:sldId id="470" r:id="rId17"/>
    <p:sldId id="471" r:id="rId18"/>
    <p:sldId id="472" r:id="rId19"/>
    <p:sldId id="473" r:id="rId20"/>
    <p:sldId id="474" r:id="rId21"/>
    <p:sldId id="489" r:id="rId22"/>
    <p:sldId id="490" r:id="rId23"/>
    <p:sldId id="485" r:id="rId24"/>
    <p:sldId id="486" r:id="rId25"/>
    <p:sldId id="484" r:id="rId26"/>
    <p:sldId id="475" r:id="rId27"/>
    <p:sldId id="476" r:id="rId28"/>
    <p:sldId id="477" r:id="rId2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968"/>
    <a:srgbClr val="415968"/>
    <a:srgbClr val="E9B715"/>
    <a:srgbClr val="F47920"/>
    <a:srgbClr val="44B29D"/>
    <a:srgbClr val="EFC94C"/>
    <a:srgbClr val="FF9900"/>
    <a:srgbClr val="00CCFF"/>
    <a:srgbClr val="CC00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130" autoAdjust="0"/>
    <p:restoredTop sz="94388" autoAdjust="0"/>
  </p:normalViewPr>
  <p:slideViewPr>
    <p:cSldViewPr>
      <p:cViewPr varScale="1">
        <p:scale>
          <a:sx n="55" d="100"/>
          <a:sy n="55" d="100"/>
        </p:scale>
        <p:origin x="-104" y="-4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7" d="100"/>
          <a:sy n="67" d="100"/>
        </p:scale>
        <p:origin x="-3276"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PLC\Local%20Cloud\Private\blackh\StriveTogether\Learning%20Networks\Post-Secondary%20Enrollment\Learning%20Network%20Template%20Data%20and%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3.xlsx"/></Relationships>
</file>

<file path=ppt/charts/_rels/chart2.xml.rels><?xml version="1.0" encoding="UTF-8" standalone="yes"?>
<Relationships xmlns="http://schemas.openxmlformats.org/package/2006/relationships"><Relationship Id="rId1" Type="http://schemas.openxmlformats.org/officeDocument/2006/relationships/oleObject" Target="file:///C:\PLC\Local%20Cloud\Private\blackh\StriveTogether\Learning%20Networks\Post-Secondary%20Enrollment\Learning%20Network%20Template%20Data%20and%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PLC\Local%20Cloud\Private\blackh\StriveTogether\Learning%20Networks\Post-Secondary%20Enrollment\Learning%20Network%20Template%20Data%20and%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2.xlsx"/></Relationships>
</file>

<file path=ppt/charts/_rels/chart6.xml.rels><?xml version="1.0" encoding="UTF-8" standalone="yes"?>
<Relationships xmlns="http://schemas.openxmlformats.org/package/2006/relationships"><Relationship Id="rId1" Type="http://schemas.openxmlformats.org/officeDocument/2006/relationships/oleObject" Target="file:///C:\PLC\Local%20Cloud\Private\blackh\StriveTogether\Learning%20Networks\Post-Secondary%20Enrollment\Learning%20Network%20Template%20Data%20and%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Egnyte\Private\maleskic\Impact%20and%20Improvement%20Networks\Attendance\Example%20graphs%20for%20templa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5-Year</a:t>
            </a:r>
            <a:r>
              <a:rPr lang="en-US" baseline="0" dirty="0"/>
              <a:t> Trend: College Enrollment &amp; FAFSA Completion District Wide</a:t>
            </a:r>
            <a:endParaRPr lang="en-US" dirty="0"/>
          </a:p>
        </c:rich>
      </c:tx>
      <c:layout/>
      <c:overlay val="0"/>
    </c:title>
    <c:autoTitleDeleted val="0"/>
    <c:plotArea>
      <c:layout/>
      <c:lineChart>
        <c:grouping val="standard"/>
        <c:varyColors val="0"/>
        <c:ser>
          <c:idx val="0"/>
          <c:order val="0"/>
          <c:tx>
            <c:strRef>
              <c:f>FAFSA!$A$3</c:f>
              <c:strCache>
                <c:ptCount val="1"/>
                <c:pt idx="0">
                  <c:v>College Enrollement</c:v>
                </c:pt>
              </c:strCache>
            </c:strRef>
          </c:tx>
          <c:spPr>
            <a:ln>
              <a:solidFill>
                <a:srgbClr val="415968"/>
              </a:solidFill>
            </a:ln>
          </c:spPr>
          <c:marker>
            <c:spPr>
              <a:solidFill>
                <a:srgbClr val="415968"/>
              </a:solidFill>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FAFSA!$B$2:$F$2</c:f>
              <c:strCache>
                <c:ptCount val="5"/>
                <c:pt idx="0">
                  <c:v>SY 09-10</c:v>
                </c:pt>
                <c:pt idx="1">
                  <c:v>SY 10-11</c:v>
                </c:pt>
                <c:pt idx="2">
                  <c:v>SY 11-12</c:v>
                </c:pt>
                <c:pt idx="3">
                  <c:v>SY 12-13</c:v>
                </c:pt>
                <c:pt idx="4">
                  <c:v>SY 13-14</c:v>
                </c:pt>
              </c:strCache>
            </c:strRef>
          </c:cat>
          <c:val>
            <c:numRef>
              <c:f>FAFSA!$B$3:$F$3</c:f>
              <c:numCache>
                <c:formatCode>0%</c:formatCode>
                <c:ptCount val="5"/>
                <c:pt idx="0">
                  <c:v>0.51</c:v>
                </c:pt>
                <c:pt idx="1">
                  <c:v>0.51</c:v>
                </c:pt>
                <c:pt idx="2">
                  <c:v>0.49</c:v>
                </c:pt>
                <c:pt idx="3">
                  <c:v>0.5</c:v>
                </c:pt>
                <c:pt idx="4">
                  <c:v>0.48</c:v>
                </c:pt>
              </c:numCache>
            </c:numRef>
          </c:val>
          <c:smooth val="0"/>
          <c:extLst xmlns:c16r2="http://schemas.microsoft.com/office/drawing/2015/06/chart">
            <c:ext xmlns:c16="http://schemas.microsoft.com/office/drawing/2014/chart" uri="{C3380CC4-5D6E-409C-BE32-E72D297353CC}">
              <c16:uniqueId val="{00000000-75B0-4393-ACF3-E8070FBC7AD8}"/>
            </c:ext>
          </c:extLst>
        </c:ser>
        <c:ser>
          <c:idx val="1"/>
          <c:order val="1"/>
          <c:tx>
            <c:strRef>
              <c:f>FAFSA!$A$4</c:f>
              <c:strCache>
                <c:ptCount val="1"/>
                <c:pt idx="0">
                  <c:v>FAFSA Completion</c:v>
                </c:pt>
              </c:strCache>
            </c:strRef>
          </c:tx>
          <c:spPr>
            <a:ln>
              <a:solidFill>
                <a:srgbClr val="91679B"/>
              </a:solidFill>
            </a:ln>
          </c:spPr>
          <c:marker>
            <c:symbol val="diamond"/>
            <c:size val="7"/>
            <c:spPr>
              <a:solidFill>
                <a:srgbClr val="91679B"/>
              </a:solidFill>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FAFSA!$B$2:$F$2</c:f>
              <c:strCache>
                <c:ptCount val="5"/>
                <c:pt idx="0">
                  <c:v>SY 09-10</c:v>
                </c:pt>
                <c:pt idx="1">
                  <c:v>SY 10-11</c:v>
                </c:pt>
                <c:pt idx="2">
                  <c:v>SY 11-12</c:v>
                </c:pt>
                <c:pt idx="3">
                  <c:v>SY 12-13</c:v>
                </c:pt>
                <c:pt idx="4">
                  <c:v>SY 13-14</c:v>
                </c:pt>
              </c:strCache>
            </c:strRef>
          </c:cat>
          <c:val>
            <c:numRef>
              <c:f>FAFSA!$B$4:$F$4</c:f>
              <c:numCache>
                <c:formatCode>0%</c:formatCode>
                <c:ptCount val="5"/>
                <c:pt idx="0">
                  <c:v>0.25</c:v>
                </c:pt>
                <c:pt idx="1">
                  <c:v>0.27</c:v>
                </c:pt>
                <c:pt idx="2">
                  <c:v>0.26</c:v>
                </c:pt>
                <c:pt idx="3">
                  <c:v>0.28</c:v>
                </c:pt>
                <c:pt idx="4">
                  <c:v>0.25</c:v>
                </c:pt>
              </c:numCache>
            </c:numRef>
          </c:val>
          <c:smooth val="0"/>
          <c:extLst xmlns:c16r2="http://schemas.microsoft.com/office/drawing/2015/06/chart">
            <c:ext xmlns:c16="http://schemas.microsoft.com/office/drawing/2014/chart" uri="{C3380CC4-5D6E-409C-BE32-E72D297353CC}">
              <c16:uniqueId val="{00000001-75B0-4393-ACF3-E8070FBC7AD8}"/>
            </c:ext>
          </c:extLst>
        </c:ser>
        <c:dLbls>
          <c:dLblPos val="t"/>
          <c:showLegendKey val="0"/>
          <c:showVal val="1"/>
          <c:showCatName val="0"/>
          <c:showSerName val="0"/>
          <c:showPercent val="0"/>
          <c:showBubbleSize val="0"/>
        </c:dLbls>
        <c:marker val="1"/>
        <c:smooth val="0"/>
        <c:axId val="2039380312"/>
        <c:axId val="2039383416"/>
      </c:lineChart>
      <c:catAx>
        <c:axId val="2039380312"/>
        <c:scaling>
          <c:orientation val="minMax"/>
        </c:scaling>
        <c:delete val="0"/>
        <c:axPos val="b"/>
        <c:numFmt formatCode="General" sourceLinked="0"/>
        <c:majorTickMark val="out"/>
        <c:minorTickMark val="none"/>
        <c:tickLblPos val="nextTo"/>
        <c:crossAx val="2039383416"/>
        <c:crosses val="autoZero"/>
        <c:auto val="1"/>
        <c:lblAlgn val="ctr"/>
        <c:lblOffset val="100"/>
        <c:noMultiLvlLbl val="0"/>
      </c:catAx>
      <c:valAx>
        <c:axId val="2039383416"/>
        <c:scaling>
          <c:orientation val="minMax"/>
          <c:max val="1.0"/>
          <c:min val="0.0"/>
        </c:scaling>
        <c:delete val="0"/>
        <c:axPos val="l"/>
        <c:majorGridlines/>
        <c:numFmt formatCode="0%" sourceLinked="1"/>
        <c:majorTickMark val="out"/>
        <c:minorTickMark val="none"/>
        <c:tickLblPos val="nextTo"/>
        <c:crossAx val="20393803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0" i="0" u="none" strike="noStrike" baseline="0" dirty="0">
                <a:effectLst/>
              </a:rPr>
              <a:t>If "no" or "undecided," why do you not plan on applying for and enrolling in a post-secondary program upon graduation? (Check all that apply.)</a:t>
            </a:r>
            <a:r>
              <a:rPr lang="en-US" sz="1800" b="1" i="0" u="none" strike="noStrike" baseline="0" dirty="0"/>
              <a:t> </a:t>
            </a:r>
            <a:endParaRPr lang="en-US" dirty="0"/>
          </a:p>
        </c:rich>
      </c:tx>
      <c:layout/>
      <c:overlay val="0"/>
    </c:title>
    <c:autoTitleDeleted val="0"/>
    <c:plotArea>
      <c:layout/>
      <c:barChart>
        <c:barDir val="bar"/>
        <c:grouping val="clustered"/>
        <c:varyColors val="0"/>
        <c:ser>
          <c:idx val="0"/>
          <c:order val="0"/>
          <c:spPr>
            <a:solidFill>
              <a:srgbClr val="F47920"/>
            </a:solidFill>
          </c:spPr>
          <c:invertIfNegative val="0"/>
          <c:cat>
            <c:strRef>
              <c:f>Sheet1!$A$31:$A$41</c:f>
              <c:strCache>
                <c:ptCount val="11"/>
                <c:pt idx="0">
                  <c:v>I don't know what I want to study.</c:v>
                </c:pt>
                <c:pt idx="1">
                  <c:v>I don't want to move away from home.</c:v>
                </c:pt>
                <c:pt idx="2">
                  <c:v>My desired job does not require a post-secondary degree.</c:v>
                </c:pt>
                <c:pt idx="3">
                  <c:v>I don't think going to college is important.</c:v>
                </c:pt>
                <c:pt idx="4">
                  <c:v>I need to take care of my family.</c:v>
                </c:pt>
                <c:pt idx="5">
                  <c:v>My parents don't want me to go to college</c:v>
                </c:pt>
                <c:pt idx="6">
                  <c:v>I don't know how to apply for college.</c:v>
                </c:pt>
                <c:pt idx="7">
                  <c:v>I don't have the grades needed to get in to college.</c:v>
                </c:pt>
                <c:pt idx="8">
                  <c:v>I need to work to support my family.</c:v>
                </c:pt>
                <c:pt idx="9">
                  <c:v>I don't know how to get help paying for college.</c:v>
                </c:pt>
                <c:pt idx="10">
                  <c:v>I can't afford to pay for college.</c:v>
                </c:pt>
              </c:strCache>
            </c:strRef>
          </c:cat>
          <c:val>
            <c:numRef>
              <c:f>Sheet1!$B$31:$B$41</c:f>
              <c:numCache>
                <c:formatCode>0%</c:formatCode>
                <c:ptCount val="11"/>
                <c:pt idx="0">
                  <c:v>0.1</c:v>
                </c:pt>
                <c:pt idx="1">
                  <c:v>0.11</c:v>
                </c:pt>
                <c:pt idx="2">
                  <c:v>0.17</c:v>
                </c:pt>
                <c:pt idx="3">
                  <c:v>0.17</c:v>
                </c:pt>
                <c:pt idx="4">
                  <c:v>0.2</c:v>
                </c:pt>
                <c:pt idx="5">
                  <c:v>0.2</c:v>
                </c:pt>
                <c:pt idx="6">
                  <c:v>0.35</c:v>
                </c:pt>
                <c:pt idx="7">
                  <c:v>0.4</c:v>
                </c:pt>
                <c:pt idx="8">
                  <c:v>0.6</c:v>
                </c:pt>
                <c:pt idx="9">
                  <c:v>0.7</c:v>
                </c:pt>
                <c:pt idx="10">
                  <c:v>0.75</c:v>
                </c:pt>
              </c:numCache>
            </c:numRef>
          </c:val>
          <c:extLst xmlns:c16r2="http://schemas.microsoft.com/office/drawing/2015/06/chart">
            <c:ext xmlns:c16="http://schemas.microsoft.com/office/drawing/2014/chart" uri="{C3380CC4-5D6E-409C-BE32-E72D297353CC}">
              <c16:uniqueId val="{00000000-B16D-4DF4-BE8D-DAD7D013D64D}"/>
            </c:ext>
          </c:extLst>
        </c:ser>
        <c:dLbls>
          <c:showLegendKey val="0"/>
          <c:showVal val="0"/>
          <c:showCatName val="0"/>
          <c:showSerName val="0"/>
          <c:showPercent val="0"/>
          <c:showBubbleSize val="0"/>
        </c:dLbls>
        <c:gapWidth val="150"/>
        <c:axId val="2073865944"/>
        <c:axId val="2073869032"/>
      </c:barChart>
      <c:catAx>
        <c:axId val="2073865944"/>
        <c:scaling>
          <c:orientation val="minMax"/>
        </c:scaling>
        <c:delete val="0"/>
        <c:axPos val="l"/>
        <c:numFmt formatCode="General" sourceLinked="0"/>
        <c:majorTickMark val="out"/>
        <c:minorTickMark val="none"/>
        <c:tickLblPos val="nextTo"/>
        <c:crossAx val="2073869032"/>
        <c:crosses val="autoZero"/>
        <c:auto val="1"/>
        <c:lblAlgn val="ctr"/>
        <c:lblOffset val="100"/>
        <c:noMultiLvlLbl val="0"/>
      </c:catAx>
      <c:valAx>
        <c:axId val="2073869032"/>
        <c:scaling>
          <c:orientation val="minMax"/>
        </c:scaling>
        <c:delete val="0"/>
        <c:axPos val="b"/>
        <c:majorGridlines/>
        <c:numFmt formatCode="0%" sourceLinked="1"/>
        <c:majorTickMark val="out"/>
        <c:minorTickMark val="none"/>
        <c:tickLblPos val="nextTo"/>
        <c:crossAx val="2073865944"/>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FAFSA Completion Linked</a:t>
            </a:r>
            <a:r>
              <a:rPr lang="en-US" baseline="0" dirty="0"/>
              <a:t> to College Enrollment at Bright Spot School C (65% Economically Disadvantaged)</a:t>
            </a:r>
            <a:endParaRPr lang="en-US" dirty="0"/>
          </a:p>
        </c:rich>
      </c:tx>
      <c:layout/>
      <c:overlay val="0"/>
    </c:title>
    <c:autoTitleDeleted val="0"/>
    <c:plotArea>
      <c:layout/>
      <c:lineChart>
        <c:grouping val="standard"/>
        <c:varyColors val="0"/>
        <c:ser>
          <c:idx val="0"/>
          <c:order val="0"/>
          <c:tx>
            <c:strRef>
              <c:f>Sheet1!$B$1</c:f>
              <c:strCache>
                <c:ptCount val="1"/>
                <c:pt idx="0">
                  <c:v>FAFSA Completion</c:v>
                </c:pt>
              </c:strCache>
            </c:strRef>
          </c:tx>
          <c:spPr>
            <a:ln>
              <a:solidFill>
                <a:srgbClr val="415968"/>
              </a:solidFill>
            </a:ln>
          </c:spPr>
          <c:marker>
            <c:symbol val="diamond"/>
            <c:size val="10"/>
            <c:spPr>
              <a:solidFill>
                <a:srgbClr val="415968"/>
              </a:solidFill>
            </c:spPr>
          </c:marker>
          <c:cat>
            <c:strRef>
              <c:f>Sheet1!$A$2:$A$6</c:f>
              <c:strCache>
                <c:ptCount val="5"/>
                <c:pt idx="0">
                  <c:v>SY 09-10</c:v>
                </c:pt>
                <c:pt idx="1">
                  <c:v>SY 10-11</c:v>
                </c:pt>
                <c:pt idx="2">
                  <c:v>SY 11-12</c:v>
                </c:pt>
                <c:pt idx="3">
                  <c:v>SY 12-13</c:v>
                </c:pt>
                <c:pt idx="4">
                  <c:v>SY 13-14</c:v>
                </c:pt>
              </c:strCache>
            </c:strRef>
          </c:cat>
          <c:val>
            <c:numRef>
              <c:f>Sheet1!$B$2:$B$6</c:f>
              <c:numCache>
                <c:formatCode>0%</c:formatCode>
                <c:ptCount val="5"/>
                <c:pt idx="0">
                  <c:v>0.28</c:v>
                </c:pt>
                <c:pt idx="1">
                  <c:v>0.29</c:v>
                </c:pt>
                <c:pt idx="2">
                  <c:v>0.56</c:v>
                </c:pt>
                <c:pt idx="3">
                  <c:v>0.65</c:v>
                </c:pt>
                <c:pt idx="4">
                  <c:v>0.72</c:v>
                </c:pt>
              </c:numCache>
            </c:numRef>
          </c:val>
          <c:smooth val="0"/>
          <c:extLst xmlns:c16r2="http://schemas.microsoft.com/office/drawing/2015/06/chart">
            <c:ext xmlns:c16="http://schemas.microsoft.com/office/drawing/2014/chart" uri="{C3380CC4-5D6E-409C-BE32-E72D297353CC}">
              <c16:uniqueId val="{00000000-68ED-4DCA-92EC-03421E9A7DFB}"/>
            </c:ext>
          </c:extLst>
        </c:ser>
        <c:ser>
          <c:idx val="1"/>
          <c:order val="1"/>
          <c:tx>
            <c:strRef>
              <c:f>Sheet1!$C$1</c:f>
              <c:strCache>
                <c:ptCount val="1"/>
                <c:pt idx="0">
                  <c:v>Post-Secondary Enrollment</c:v>
                </c:pt>
              </c:strCache>
            </c:strRef>
          </c:tx>
          <c:spPr>
            <a:ln>
              <a:solidFill>
                <a:srgbClr val="F47920"/>
              </a:solidFill>
            </a:ln>
          </c:spPr>
          <c:marker>
            <c:symbol val="diamond"/>
            <c:size val="10"/>
            <c:spPr>
              <a:solidFill>
                <a:srgbClr val="F47920"/>
              </a:solidFill>
            </c:spPr>
          </c:marker>
          <c:cat>
            <c:strRef>
              <c:f>Sheet1!$A$2:$A$6</c:f>
              <c:strCache>
                <c:ptCount val="5"/>
                <c:pt idx="0">
                  <c:v>SY 09-10</c:v>
                </c:pt>
                <c:pt idx="1">
                  <c:v>SY 10-11</c:v>
                </c:pt>
                <c:pt idx="2">
                  <c:v>SY 11-12</c:v>
                </c:pt>
                <c:pt idx="3">
                  <c:v>SY 12-13</c:v>
                </c:pt>
                <c:pt idx="4">
                  <c:v>SY 13-14</c:v>
                </c:pt>
              </c:strCache>
            </c:strRef>
          </c:cat>
          <c:val>
            <c:numRef>
              <c:f>Sheet1!$C$2:$C$6</c:f>
              <c:numCache>
                <c:formatCode>0%</c:formatCode>
                <c:ptCount val="5"/>
                <c:pt idx="0">
                  <c:v>0.4</c:v>
                </c:pt>
                <c:pt idx="1">
                  <c:v>0.39</c:v>
                </c:pt>
                <c:pt idx="2">
                  <c:v>0.65</c:v>
                </c:pt>
                <c:pt idx="3">
                  <c:v>0.75</c:v>
                </c:pt>
                <c:pt idx="4">
                  <c:v>0.79</c:v>
                </c:pt>
              </c:numCache>
            </c:numRef>
          </c:val>
          <c:smooth val="0"/>
          <c:extLst xmlns:c16r2="http://schemas.microsoft.com/office/drawing/2015/06/chart">
            <c:ext xmlns:c16="http://schemas.microsoft.com/office/drawing/2014/chart" uri="{C3380CC4-5D6E-409C-BE32-E72D297353CC}">
              <c16:uniqueId val="{00000001-68ED-4DCA-92EC-03421E9A7DFB}"/>
            </c:ext>
          </c:extLst>
        </c:ser>
        <c:dLbls>
          <c:showLegendKey val="0"/>
          <c:showVal val="0"/>
          <c:showCatName val="0"/>
          <c:showSerName val="0"/>
          <c:showPercent val="0"/>
          <c:showBubbleSize val="0"/>
        </c:dLbls>
        <c:marker val="1"/>
        <c:smooth val="0"/>
        <c:axId val="2073907512"/>
        <c:axId val="2073912264"/>
      </c:lineChart>
      <c:catAx>
        <c:axId val="2073907512"/>
        <c:scaling>
          <c:orientation val="minMax"/>
        </c:scaling>
        <c:delete val="0"/>
        <c:axPos val="b"/>
        <c:numFmt formatCode="General" sourceLinked="0"/>
        <c:majorTickMark val="out"/>
        <c:minorTickMark val="none"/>
        <c:tickLblPos val="nextTo"/>
        <c:crossAx val="2073912264"/>
        <c:crosses val="autoZero"/>
        <c:auto val="1"/>
        <c:lblAlgn val="ctr"/>
        <c:lblOffset val="100"/>
        <c:noMultiLvlLbl val="0"/>
      </c:catAx>
      <c:valAx>
        <c:axId val="2073912264"/>
        <c:scaling>
          <c:orientation val="minMax"/>
        </c:scaling>
        <c:delete val="0"/>
        <c:axPos val="l"/>
        <c:majorGridlines/>
        <c:numFmt formatCode="0%" sourceLinked="1"/>
        <c:majorTickMark val="out"/>
        <c:minorTickMark val="none"/>
        <c:tickLblPos val="nextTo"/>
        <c:crossAx val="20739075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5-Year</a:t>
            </a:r>
            <a:r>
              <a:rPr lang="en-US" baseline="0" dirty="0"/>
              <a:t> Trend: CEA Partner College Enrollment</a:t>
            </a:r>
            <a:endParaRPr lang="en-US" dirty="0"/>
          </a:p>
        </c:rich>
      </c:tx>
      <c:layout/>
      <c:overlay val="0"/>
    </c:title>
    <c:autoTitleDeleted val="0"/>
    <c:plotArea>
      <c:layout/>
      <c:lineChart>
        <c:grouping val="standard"/>
        <c:varyColors val="0"/>
        <c:ser>
          <c:idx val="0"/>
          <c:order val="0"/>
          <c:tx>
            <c:strRef>
              <c:f>FAFSA!$A$56</c:f>
              <c:strCache>
                <c:ptCount val="1"/>
                <c:pt idx="0">
                  <c:v>Partner A</c:v>
                </c:pt>
              </c:strCache>
            </c:strRef>
          </c:tx>
          <c:cat>
            <c:strRef>
              <c:f>FAFSA!$B$55:$F$55</c:f>
              <c:strCache>
                <c:ptCount val="5"/>
                <c:pt idx="0">
                  <c:v>SY 09-10</c:v>
                </c:pt>
                <c:pt idx="1">
                  <c:v>SY 10-11</c:v>
                </c:pt>
                <c:pt idx="2">
                  <c:v>SY 11-12</c:v>
                </c:pt>
                <c:pt idx="3">
                  <c:v>SY 12-13</c:v>
                </c:pt>
                <c:pt idx="4">
                  <c:v>SY 13-14</c:v>
                </c:pt>
              </c:strCache>
            </c:strRef>
          </c:cat>
          <c:val>
            <c:numRef>
              <c:f>FAFSA!$B$56:$F$56</c:f>
              <c:numCache>
                <c:formatCode>0%</c:formatCode>
                <c:ptCount val="5"/>
                <c:pt idx="0">
                  <c:v>0.51</c:v>
                </c:pt>
                <c:pt idx="1">
                  <c:v>0.49</c:v>
                </c:pt>
                <c:pt idx="2">
                  <c:v>0.47</c:v>
                </c:pt>
                <c:pt idx="3">
                  <c:v>0.48</c:v>
                </c:pt>
                <c:pt idx="4">
                  <c:v>0.5</c:v>
                </c:pt>
              </c:numCache>
            </c:numRef>
          </c:val>
          <c:smooth val="0"/>
          <c:extLst xmlns:c16r2="http://schemas.microsoft.com/office/drawing/2015/06/chart">
            <c:ext xmlns:c16="http://schemas.microsoft.com/office/drawing/2014/chart" uri="{C3380CC4-5D6E-409C-BE32-E72D297353CC}">
              <c16:uniqueId val="{00000000-FAA0-4142-BEE4-AA91DC61A59F}"/>
            </c:ext>
          </c:extLst>
        </c:ser>
        <c:ser>
          <c:idx val="1"/>
          <c:order val="1"/>
          <c:tx>
            <c:strRef>
              <c:f>FAFSA!$A$57</c:f>
              <c:strCache>
                <c:ptCount val="1"/>
                <c:pt idx="0">
                  <c:v>Partner B</c:v>
                </c:pt>
              </c:strCache>
            </c:strRef>
          </c:tx>
          <c:marker>
            <c:symbol val="diamond"/>
            <c:size val="7"/>
          </c:marker>
          <c:cat>
            <c:strRef>
              <c:f>FAFSA!$B$55:$F$55</c:f>
              <c:strCache>
                <c:ptCount val="5"/>
                <c:pt idx="0">
                  <c:v>SY 09-10</c:v>
                </c:pt>
                <c:pt idx="1">
                  <c:v>SY 10-11</c:v>
                </c:pt>
                <c:pt idx="2">
                  <c:v>SY 11-12</c:v>
                </c:pt>
                <c:pt idx="3">
                  <c:v>SY 12-13</c:v>
                </c:pt>
                <c:pt idx="4">
                  <c:v>SY 13-14</c:v>
                </c:pt>
              </c:strCache>
            </c:strRef>
          </c:cat>
          <c:val>
            <c:numRef>
              <c:f>FAFSA!$B$57:$F$57</c:f>
              <c:numCache>
                <c:formatCode>0%</c:formatCode>
                <c:ptCount val="5"/>
                <c:pt idx="0">
                  <c:v>0.75</c:v>
                </c:pt>
                <c:pt idx="1">
                  <c:v>0.78</c:v>
                </c:pt>
                <c:pt idx="2">
                  <c:v>0.75</c:v>
                </c:pt>
                <c:pt idx="3">
                  <c:v>0.78</c:v>
                </c:pt>
                <c:pt idx="4">
                  <c:v>0.81</c:v>
                </c:pt>
              </c:numCache>
            </c:numRef>
          </c:val>
          <c:smooth val="0"/>
          <c:extLst xmlns:c16r2="http://schemas.microsoft.com/office/drawing/2015/06/chart">
            <c:ext xmlns:c16="http://schemas.microsoft.com/office/drawing/2014/chart" uri="{C3380CC4-5D6E-409C-BE32-E72D297353CC}">
              <c16:uniqueId val="{00000001-FAA0-4142-BEE4-AA91DC61A59F}"/>
            </c:ext>
          </c:extLst>
        </c:ser>
        <c:ser>
          <c:idx val="2"/>
          <c:order val="2"/>
          <c:tx>
            <c:strRef>
              <c:f>FAFSA!$A$58</c:f>
              <c:strCache>
                <c:ptCount val="1"/>
                <c:pt idx="0">
                  <c:v>Partner C</c:v>
                </c:pt>
              </c:strCache>
            </c:strRef>
          </c:tx>
          <c:marker>
            <c:symbol val="diamond"/>
            <c:size val="7"/>
          </c:marker>
          <c:cat>
            <c:strRef>
              <c:f>FAFSA!$B$55:$F$55</c:f>
              <c:strCache>
                <c:ptCount val="5"/>
                <c:pt idx="0">
                  <c:v>SY 09-10</c:v>
                </c:pt>
                <c:pt idx="1">
                  <c:v>SY 10-11</c:v>
                </c:pt>
                <c:pt idx="2">
                  <c:v>SY 11-12</c:v>
                </c:pt>
                <c:pt idx="3">
                  <c:v>SY 12-13</c:v>
                </c:pt>
                <c:pt idx="4">
                  <c:v>SY 13-14</c:v>
                </c:pt>
              </c:strCache>
            </c:strRef>
          </c:cat>
          <c:val>
            <c:numRef>
              <c:f>FAFSA!$B$58:$F$58</c:f>
              <c:numCache>
                <c:formatCode>0%</c:formatCode>
                <c:ptCount val="5"/>
                <c:pt idx="0">
                  <c:v>0.5</c:v>
                </c:pt>
                <c:pt idx="1">
                  <c:v>0.52</c:v>
                </c:pt>
                <c:pt idx="2">
                  <c:v>0.58</c:v>
                </c:pt>
                <c:pt idx="3">
                  <c:v>0.63</c:v>
                </c:pt>
                <c:pt idx="4">
                  <c:v>0.68</c:v>
                </c:pt>
              </c:numCache>
            </c:numRef>
          </c:val>
          <c:smooth val="0"/>
          <c:extLst xmlns:c16r2="http://schemas.microsoft.com/office/drawing/2015/06/chart">
            <c:ext xmlns:c16="http://schemas.microsoft.com/office/drawing/2014/chart" uri="{C3380CC4-5D6E-409C-BE32-E72D297353CC}">
              <c16:uniqueId val="{00000002-FAA0-4142-BEE4-AA91DC61A59F}"/>
            </c:ext>
          </c:extLst>
        </c:ser>
        <c:ser>
          <c:idx val="3"/>
          <c:order val="3"/>
          <c:tx>
            <c:strRef>
              <c:f>FAFSA!$A$59</c:f>
              <c:strCache>
                <c:ptCount val="1"/>
                <c:pt idx="0">
                  <c:v>Partner D</c:v>
                </c:pt>
              </c:strCache>
            </c:strRef>
          </c:tx>
          <c:spPr>
            <a:ln>
              <a:solidFill>
                <a:srgbClr val="00CCFF"/>
              </a:solidFill>
            </a:ln>
          </c:spPr>
          <c:marker>
            <c:symbol val="diamond"/>
            <c:size val="7"/>
            <c:spPr>
              <a:solidFill>
                <a:srgbClr val="00CCFF"/>
              </a:solidFill>
              <a:ln>
                <a:solidFill>
                  <a:srgbClr val="00CCFF"/>
                </a:solidFill>
              </a:ln>
            </c:spPr>
          </c:marker>
          <c:cat>
            <c:strRef>
              <c:f>FAFSA!$B$55:$F$55</c:f>
              <c:strCache>
                <c:ptCount val="5"/>
                <c:pt idx="0">
                  <c:v>SY 09-10</c:v>
                </c:pt>
                <c:pt idx="1">
                  <c:v>SY 10-11</c:v>
                </c:pt>
                <c:pt idx="2">
                  <c:v>SY 11-12</c:v>
                </c:pt>
                <c:pt idx="3">
                  <c:v>SY 12-13</c:v>
                </c:pt>
                <c:pt idx="4">
                  <c:v>SY 13-14</c:v>
                </c:pt>
              </c:strCache>
            </c:strRef>
          </c:cat>
          <c:val>
            <c:numRef>
              <c:f>FAFSA!$B$59:$F$59</c:f>
              <c:numCache>
                <c:formatCode>0%</c:formatCode>
                <c:ptCount val="5"/>
                <c:pt idx="0">
                  <c:v>0.4</c:v>
                </c:pt>
                <c:pt idx="1">
                  <c:v>0.4</c:v>
                </c:pt>
                <c:pt idx="2">
                  <c:v>0.35</c:v>
                </c:pt>
                <c:pt idx="3">
                  <c:v>0.3</c:v>
                </c:pt>
                <c:pt idx="4">
                  <c:v>0.32</c:v>
                </c:pt>
              </c:numCache>
            </c:numRef>
          </c:val>
          <c:smooth val="0"/>
          <c:extLst xmlns:c16r2="http://schemas.microsoft.com/office/drawing/2015/06/chart">
            <c:ext xmlns:c16="http://schemas.microsoft.com/office/drawing/2014/chart" uri="{C3380CC4-5D6E-409C-BE32-E72D297353CC}">
              <c16:uniqueId val="{00000003-FAA0-4142-BEE4-AA91DC61A59F}"/>
            </c:ext>
          </c:extLst>
        </c:ser>
        <c:ser>
          <c:idx val="4"/>
          <c:order val="4"/>
          <c:tx>
            <c:strRef>
              <c:f>FAFSA!$A$60</c:f>
              <c:strCache>
                <c:ptCount val="1"/>
                <c:pt idx="0">
                  <c:v>Partner E</c:v>
                </c:pt>
              </c:strCache>
            </c:strRef>
          </c:tx>
          <c:marker>
            <c:symbol val="diamond"/>
            <c:size val="7"/>
          </c:marker>
          <c:cat>
            <c:strRef>
              <c:f>FAFSA!$B$55:$F$55</c:f>
              <c:strCache>
                <c:ptCount val="5"/>
                <c:pt idx="0">
                  <c:v>SY 09-10</c:v>
                </c:pt>
                <c:pt idx="1">
                  <c:v>SY 10-11</c:v>
                </c:pt>
                <c:pt idx="2">
                  <c:v>SY 11-12</c:v>
                </c:pt>
                <c:pt idx="3">
                  <c:v>SY 12-13</c:v>
                </c:pt>
                <c:pt idx="4">
                  <c:v>SY 13-14</c:v>
                </c:pt>
              </c:strCache>
            </c:strRef>
          </c:cat>
          <c:val>
            <c:numRef>
              <c:f>FAFSA!$B$60:$F$60</c:f>
              <c:numCache>
                <c:formatCode>0%</c:formatCode>
                <c:ptCount val="5"/>
                <c:pt idx="0">
                  <c:v>0.6</c:v>
                </c:pt>
                <c:pt idx="1">
                  <c:v>0.65</c:v>
                </c:pt>
                <c:pt idx="2">
                  <c:v>0.7</c:v>
                </c:pt>
                <c:pt idx="3">
                  <c:v>0.72</c:v>
                </c:pt>
                <c:pt idx="4">
                  <c:v>0.75</c:v>
                </c:pt>
              </c:numCache>
            </c:numRef>
          </c:val>
          <c:smooth val="0"/>
          <c:extLst xmlns:c16r2="http://schemas.microsoft.com/office/drawing/2015/06/chart">
            <c:ext xmlns:c16="http://schemas.microsoft.com/office/drawing/2014/chart" uri="{C3380CC4-5D6E-409C-BE32-E72D297353CC}">
              <c16:uniqueId val="{00000004-FAA0-4142-BEE4-AA91DC61A59F}"/>
            </c:ext>
          </c:extLst>
        </c:ser>
        <c:ser>
          <c:idx val="5"/>
          <c:order val="5"/>
          <c:tx>
            <c:strRef>
              <c:f>FAFSA!$A$61</c:f>
              <c:strCache>
                <c:ptCount val="1"/>
                <c:pt idx="0">
                  <c:v>Partner F</c:v>
                </c:pt>
              </c:strCache>
            </c:strRef>
          </c:tx>
          <c:spPr>
            <a:ln>
              <a:solidFill>
                <a:srgbClr val="6600CC"/>
              </a:solidFill>
            </a:ln>
          </c:spPr>
          <c:marker>
            <c:symbol val="diamond"/>
            <c:size val="7"/>
            <c:spPr>
              <a:solidFill>
                <a:srgbClr val="6600CC"/>
              </a:solidFill>
              <a:ln>
                <a:solidFill>
                  <a:srgbClr val="6600CC"/>
                </a:solidFill>
              </a:ln>
            </c:spPr>
          </c:marker>
          <c:cat>
            <c:strRef>
              <c:f>FAFSA!$B$55:$F$55</c:f>
              <c:strCache>
                <c:ptCount val="5"/>
                <c:pt idx="0">
                  <c:v>SY 09-10</c:v>
                </c:pt>
                <c:pt idx="1">
                  <c:v>SY 10-11</c:v>
                </c:pt>
                <c:pt idx="2">
                  <c:v>SY 11-12</c:v>
                </c:pt>
                <c:pt idx="3">
                  <c:v>SY 12-13</c:v>
                </c:pt>
                <c:pt idx="4">
                  <c:v>SY 13-14</c:v>
                </c:pt>
              </c:strCache>
            </c:strRef>
          </c:cat>
          <c:val>
            <c:numRef>
              <c:f>FAFSA!$B$61:$F$61</c:f>
              <c:numCache>
                <c:formatCode>0%</c:formatCode>
                <c:ptCount val="5"/>
                <c:pt idx="0">
                  <c:v>0.38</c:v>
                </c:pt>
                <c:pt idx="1">
                  <c:v>0.4</c:v>
                </c:pt>
                <c:pt idx="2">
                  <c:v>0.39</c:v>
                </c:pt>
                <c:pt idx="3">
                  <c:v>0.41</c:v>
                </c:pt>
                <c:pt idx="4">
                  <c:v>0.4</c:v>
                </c:pt>
              </c:numCache>
            </c:numRef>
          </c:val>
          <c:smooth val="0"/>
          <c:extLst xmlns:c16r2="http://schemas.microsoft.com/office/drawing/2015/06/chart">
            <c:ext xmlns:c16="http://schemas.microsoft.com/office/drawing/2014/chart" uri="{C3380CC4-5D6E-409C-BE32-E72D297353CC}">
              <c16:uniqueId val="{00000005-FAA0-4142-BEE4-AA91DC61A59F}"/>
            </c:ext>
          </c:extLst>
        </c:ser>
        <c:ser>
          <c:idx val="6"/>
          <c:order val="6"/>
          <c:tx>
            <c:strRef>
              <c:f>FAFSA!$A$62</c:f>
              <c:strCache>
                <c:ptCount val="1"/>
                <c:pt idx="0">
                  <c:v>Partner G</c:v>
                </c:pt>
              </c:strCache>
            </c:strRef>
          </c:tx>
          <c:spPr>
            <a:ln>
              <a:solidFill>
                <a:srgbClr val="DD5757"/>
              </a:solidFill>
            </a:ln>
          </c:spPr>
          <c:marker>
            <c:symbol val="diamond"/>
            <c:size val="7"/>
            <c:spPr>
              <a:solidFill>
                <a:srgbClr val="CC0099"/>
              </a:solidFill>
              <a:ln>
                <a:solidFill>
                  <a:srgbClr val="CC0099"/>
                </a:solidFill>
              </a:ln>
            </c:spPr>
          </c:marker>
          <c:cat>
            <c:strRef>
              <c:f>FAFSA!$B$55:$F$55</c:f>
              <c:strCache>
                <c:ptCount val="5"/>
                <c:pt idx="0">
                  <c:v>SY 09-10</c:v>
                </c:pt>
                <c:pt idx="1">
                  <c:v>SY 10-11</c:v>
                </c:pt>
                <c:pt idx="2">
                  <c:v>SY 11-12</c:v>
                </c:pt>
                <c:pt idx="3">
                  <c:v>SY 12-13</c:v>
                </c:pt>
                <c:pt idx="4">
                  <c:v>SY 13-14</c:v>
                </c:pt>
              </c:strCache>
            </c:strRef>
          </c:cat>
          <c:val>
            <c:numRef>
              <c:f>FAFSA!$B$62:$F$62</c:f>
              <c:numCache>
                <c:formatCode>0%</c:formatCode>
                <c:ptCount val="5"/>
                <c:pt idx="0">
                  <c:v>0.44</c:v>
                </c:pt>
                <c:pt idx="1">
                  <c:v>0.46</c:v>
                </c:pt>
                <c:pt idx="2">
                  <c:v>0.43</c:v>
                </c:pt>
                <c:pt idx="3">
                  <c:v>0.44</c:v>
                </c:pt>
                <c:pt idx="4">
                  <c:v>0.45</c:v>
                </c:pt>
              </c:numCache>
            </c:numRef>
          </c:val>
          <c:smooth val="0"/>
          <c:extLst xmlns:c16r2="http://schemas.microsoft.com/office/drawing/2015/06/chart">
            <c:ext xmlns:c16="http://schemas.microsoft.com/office/drawing/2014/chart" uri="{C3380CC4-5D6E-409C-BE32-E72D297353CC}">
              <c16:uniqueId val="{00000006-FAA0-4142-BEE4-AA91DC61A59F}"/>
            </c:ext>
          </c:extLst>
        </c:ser>
        <c:ser>
          <c:idx val="7"/>
          <c:order val="7"/>
          <c:tx>
            <c:strRef>
              <c:f>FAFSA!$A$63</c:f>
              <c:strCache>
                <c:ptCount val="1"/>
                <c:pt idx="0">
                  <c:v>Partner H</c:v>
                </c:pt>
              </c:strCache>
            </c:strRef>
          </c:tx>
          <c:spPr>
            <a:ln>
              <a:solidFill>
                <a:srgbClr val="FF9900"/>
              </a:solidFill>
            </a:ln>
          </c:spPr>
          <c:marker>
            <c:symbol val="diamond"/>
            <c:size val="7"/>
            <c:spPr>
              <a:solidFill>
                <a:srgbClr val="FF9900"/>
              </a:solidFill>
              <a:ln>
                <a:solidFill>
                  <a:srgbClr val="FF9900"/>
                </a:solidFill>
              </a:ln>
            </c:spPr>
          </c:marker>
          <c:cat>
            <c:strRef>
              <c:f>FAFSA!$B$55:$F$55</c:f>
              <c:strCache>
                <c:ptCount val="5"/>
                <c:pt idx="0">
                  <c:v>SY 09-10</c:v>
                </c:pt>
                <c:pt idx="1">
                  <c:v>SY 10-11</c:v>
                </c:pt>
                <c:pt idx="2">
                  <c:v>SY 11-12</c:v>
                </c:pt>
                <c:pt idx="3">
                  <c:v>SY 12-13</c:v>
                </c:pt>
                <c:pt idx="4">
                  <c:v>SY 13-14</c:v>
                </c:pt>
              </c:strCache>
            </c:strRef>
          </c:cat>
          <c:val>
            <c:numRef>
              <c:f>FAFSA!$B$63:$F$63</c:f>
              <c:numCache>
                <c:formatCode>0%</c:formatCode>
                <c:ptCount val="5"/>
                <c:pt idx="0">
                  <c:v>0.7</c:v>
                </c:pt>
                <c:pt idx="1">
                  <c:v>0.68</c:v>
                </c:pt>
                <c:pt idx="2">
                  <c:v>0.76</c:v>
                </c:pt>
                <c:pt idx="3">
                  <c:v>0.8</c:v>
                </c:pt>
                <c:pt idx="4">
                  <c:v>0.84</c:v>
                </c:pt>
              </c:numCache>
            </c:numRef>
          </c:val>
          <c:smooth val="0"/>
          <c:extLst xmlns:c16r2="http://schemas.microsoft.com/office/drawing/2015/06/chart">
            <c:ext xmlns:c16="http://schemas.microsoft.com/office/drawing/2014/chart" uri="{C3380CC4-5D6E-409C-BE32-E72D297353CC}">
              <c16:uniqueId val="{00000007-FAA0-4142-BEE4-AA91DC61A59F}"/>
            </c:ext>
          </c:extLst>
        </c:ser>
        <c:ser>
          <c:idx val="8"/>
          <c:order val="8"/>
          <c:tx>
            <c:strRef>
              <c:f>FAFSA!$A$64</c:f>
              <c:strCache>
                <c:ptCount val="1"/>
                <c:pt idx="0">
                  <c:v>Partner I</c:v>
                </c:pt>
              </c:strCache>
            </c:strRef>
          </c:tx>
          <c:spPr>
            <a:ln>
              <a:solidFill>
                <a:srgbClr val="DD5757"/>
              </a:solidFill>
            </a:ln>
          </c:spPr>
          <c:marker>
            <c:symbol val="diamond"/>
            <c:size val="7"/>
            <c:spPr>
              <a:solidFill>
                <a:srgbClr val="DD5757"/>
              </a:solidFill>
              <a:ln>
                <a:solidFill>
                  <a:srgbClr val="DD5757"/>
                </a:solidFill>
              </a:ln>
            </c:spPr>
          </c:marker>
          <c:cat>
            <c:strRef>
              <c:f>FAFSA!$B$55:$F$55</c:f>
              <c:strCache>
                <c:ptCount val="5"/>
                <c:pt idx="0">
                  <c:v>SY 09-10</c:v>
                </c:pt>
                <c:pt idx="1">
                  <c:v>SY 10-11</c:v>
                </c:pt>
                <c:pt idx="2">
                  <c:v>SY 11-12</c:v>
                </c:pt>
                <c:pt idx="3">
                  <c:v>SY 12-13</c:v>
                </c:pt>
                <c:pt idx="4">
                  <c:v>SY 13-14</c:v>
                </c:pt>
              </c:strCache>
            </c:strRef>
          </c:cat>
          <c:val>
            <c:numRef>
              <c:f>FAFSA!$B$64:$F$64</c:f>
              <c:numCache>
                <c:formatCode>0%</c:formatCode>
                <c:ptCount val="5"/>
                <c:pt idx="0">
                  <c:v>0.48</c:v>
                </c:pt>
                <c:pt idx="1">
                  <c:v>0.52</c:v>
                </c:pt>
                <c:pt idx="2">
                  <c:v>0.5</c:v>
                </c:pt>
                <c:pt idx="3">
                  <c:v>0.55</c:v>
                </c:pt>
                <c:pt idx="4">
                  <c:v>0.5</c:v>
                </c:pt>
              </c:numCache>
            </c:numRef>
          </c:val>
          <c:smooth val="0"/>
          <c:extLst xmlns:c16r2="http://schemas.microsoft.com/office/drawing/2015/06/chart">
            <c:ext xmlns:c16="http://schemas.microsoft.com/office/drawing/2014/chart" uri="{C3380CC4-5D6E-409C-BE32-E72D297353CC}">
              <c16:uniqueId val="{00000008-FAA0-4142-BEE4-AA91DC61A59F}"/>
            </c:ext>
          </c:extLst>
        </c:ser>
        <c:ser>
          <c:idx val="9"/>
          <c:order val="9"/>
          <c:tx>
            <c:strRef>
              <c:f>FAFSA!$A$65</c:f>
              <c:strCache>
                <c:ptCount val="1"/>
                <c:pt idx="0">
                  <c:v>Partner J</c:v>
                </c:pt>
              </c:strCache>
            </c:strRef>
          </c:tx>
          <c:spPr>
            <a:ln>
              <a:solidFill>
                <a:srgbClr val="415968"/>
              </a:solidFill>
            </a:ln>
          </c:spPr>
          <c:marker>
            <c:spPr>
              <a:solidFill>
                <a:srgbClr val="415968"/>
              </a:solidFill>
            </c:spPr>
          </c:marker>
          <c:cat>
            <c:strRef>
              <c:f>FAFSA!$B$55:$F$55</c:f>
              <c:strCache>
                <c:ptCount val="5"/>
                <c:pt idx="0">
                  <c:v>SY 09-10</c:v>
                </c:pt>
                <c:pt idx="1">
                  <c:v>SY 10-11</c:v>
                </c:pt>
                <c:pt idx="2">
                  <c:v>SY 11-12</c:v>
                </c:pt>
                <c:pt idx="3">
                  <c:v>SY 12-13</c:v>
                </c:pt>
                <c:pt idx="4">
                  <c:v>SY 13-14</c:v>
                </c:pt>
              </c:strCache>
            </c:strRef>
          </c:cat>
          <c:val>
            <c:numRef>
              <c:f>FAFSA!$B$65:$F$65</c:f>
              <c:numCache>
                <c:formatCode>0%</c:formatCode>
                <c:ptCount val="5"/>
                <c:pt idx="0">
                  <c:v>0.95</c:v>
                </c:pt>
                <c:pt idx="1">
                  <c:v>0.94</c:v>
                </c:pt>
                <c:pt idx="2">
                  <c:v>0.96</c:v>
                </c:pt>
                <c:pt idx="3">
                  <c:v>0.95</c:v>
                </c:pt>
                <c:pt idx="4">
                  <c:v>0.97</c:v>
                </c:pt>
              </c:numCache>
            </c:numRef>
          </c:val>
          <c:smooth val="0"/>
          <c:extLst xmlns:c16r2="http://schemas.microsoft.com/office/drawing/2015/06/chart">
            <c:ext xmlns:c16="http://schemas.microsoft.com/office/drawing/2014/chart" uri="{C3380CC4-5D6E-409C-BE32-E72D297353CC}">
              <c16:uniqueId val="{00000009-FAA0-4142-BEE4-AA91DC61A59F}"/>
            </c:ext>
          </c:extLst>
        </c:ser>
        <c:ser>
          <c:idx val="10"/>
          <c:order val="10"/>
          <c:tx>
            <c:strRef>
              <c:f>FAFSA!$A$66</c:f>
              <c:strCache>
                <c:ptCount val="1"/>
                <c:pt idx="0">
                  <c:v>Partner K</c:v>
                </c:pt>
              </c:strCache>
            </c:strRef>
          </c:tx>
          <c:spPr>
            <a:ln>
              <a:solidFill>
                <a:srgbClr val="660033"/>
              </a:solidFill>
            </a:ln>
          </c:spPr>
          <c:marker>
            <c:symbol val="diamond"/>
            <c:size val="7"/>
            <c:spPr>
              <a:solidFill>
                <a:srgbClr val="660033"/>
              </a:solidFill>
              <a:ln>
                <a:solidFill>
                  <a:srgbClr val="660033"/>
                </a:solidFill>
              </a:ln>
            </c:spPr>
          </c:marker>
          <c:cat>
            <c:strRef>
              <c:f>FAFSA!$B$55:$F$55</c:f>
              <c:strCache>
                <c:ptCount val="5"/>
                <c:pt idx="0">
                  <c:v>SY 09-10</c:v>
                </c:pt>
                <c:pt idx="1">
                  <c:v>SY 10-11</c:v>
                </c:pt>
                <c:pt idx="2">
                  <c:v>SY 11-12</c:v>
                </c:pt>
                <c:pt idx="3">
                  <c:v>SY 12-13</c:v>
                </c:pt>
                <c:pt idx="4">
                  <c:v>SY 13-14</c:v>
                </c:pt>
              </c:strCache>
            </c:strRef>
          </c:cat>
          <c:val>
            <c:numRef>
              <c:f>FAFSA!$B$66:$F$66</c:f>
              <c:numCache>
                <c:formatCode>0%</c:formatCode>
                <c:ptCount val="5"/>
                <c:pt idx="0">
                  <c:v>0.1</c:v>
                </c:pt>
                <c:pt idx="1">
                  <c:v>0.12</c:v>
                </c:pt>
                <c:pt idx="2">
                  <c:v>0.11</c:v>
                </c:pt>
                <c:pt idx="3">
                  <c:v>0.14</c:v>
                </c:pt>
                <c:pt idx="4">
                  <c:v>0.15</c:v>
                </c:pt>
              </c:numCache>
            </c:numRef>
          </c:val>
          <c:smooth val="0"/>
          <c:extLst xmlns:c16r2="http://schemas.microsoft.com/office/drawing/2015/06/chart">
            <c:ext xmlns:c16="http://schemas.microsoft.com/office/drawing/2014/chart" uri="{C3380CC4-5D6E-409C-BE32-E72D297353CC}">
              <c16:uniqueId val="{0000000A-FAA0-4142-BEE4-AA91DC61A59F}"/>
            </c:ext>
          </c:extLst>
        </c:ser>
        <c:dLbls>
          <c:showLegendKey val="0"/>
          <c:showVal val="0"/>
          <c:showCatName val="0"/>
          <c:showSerName val="0"/>
          <c:showPercent val="0"/>
          <c:showBubbleSize val="0"/>
        </c:dLbls>
        <c:marker val="1"/>
        <c:smooth val="0"/>
        <c:axId val="2074018632"/>
        <c:axId val="2074023512"/>
      </c:lineChart>
      <c:catAx>
        <c:axId val="2074018632"/>
        <c:scaling>
          <c:orientation val="minMax"/>
        </c:scaling>
        <c:delete val="0"/>
        <c:axPos val="b"/>
        <c:numFmt formatCode="General" sourceLinked="0"/>
        <c:majorTickMark val="out"/>
        <c:minorTickMark val="none"/>
        <c:tickLblPos val="nextTo"/>
        <c:crossAx val="2074023512"/>
        <c:crosses val="autoZero"/>
        <c:auto val="1"/>
        <c:lblAlgn val="ctr"/>
        <c:lblOffset val="100"/>
        <c:noMultiLvlLbl val="0"/>
      </c:catAx>
      <c:valAx>
        <c:axId val="2074023512"/>
        <c:scaling>
          <c:orientation val="minMax"/>
          <c:max val="1.0"/>
        </c:scaling>
        <c:delete val="0"/>
        <c:axPos val="l"/>
        <c:majorGridlines/>
        <c:numFmt formatCode="0%" sourceLinked="1"/>
        <c:majorTickMark val="out"/>
        <c:minorTickMark val="none"/>
        <c:tickLblPos val="nextTo"/>
        <c:crossAx val="2074018632"/>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5-Year</a:t>
            </a:r>
            <a:r>
              <a:rPr lang="en-US" baseline="0"/>
              <a:t> Trend: College Enrollment by Race</a:t>
            </a:r>
            <a:endParaRPr lang="en-US"/>
          </a:p>
        </c:rich>
      </c:tx>
      <c:layout/>
      <c:overlay val="0"/>
    </c:title>
    <c:autoTitleDeleted val="0"/>
    <c:plotArea>
      <c:layout/>
      <c:lineChart>
        <c:grouping val="standard"/>
        <c:varyColors val="0"/>
        <c:ser>
          <c:idx val="0"/>
          <c:order val="0"/>
          <c:tx>
            <c:strRef>
              <c:f>FAFSA!$A$7</c:f>
              <c:strCache>
                <c:ptCount val="1"/>
                <c:pt idx="0">
                  <c:v>White</c:v>
                </c:pt>
              </c:strCache>
            </c:strRef>
          </c:tx>
          <c:spPr>
            <a:ln>
              <a:solidFill>
                <a:srgbClr val="4BA3B7"/>
              </a:solidFill>
            </a:ln>
          </c:spPr>
          <c:marker>
            <c:spPr>
              <a:solidFill>
                <a:srgbClr val="4BA3B7"/>
              </a:solidFill>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FAFSA!$B$6:$F$6</c:f>
              <c:strCache>
                <c:ptCount val="5"/>
                <c:pt idx="0">
                  <c:v>SY 09-10</c:v>
                </c:pt>
                <c:pt idx="1">
                  <c:v>SY 10-11</c:v>
                </c:pt>
                <c:pt idx="2">
                  <c:v>SY 11-12</c:v>
                </c:pt>
                <c:pt idx="3">
                  <c:v>SY 12-13</c:v>
                </c:pt>
                <c:pt idx="4">
                  <c:v>SY 13-14</c:v>
                </c:pt>
              </c:strCache>
            </c:strRef>
          </c:cat>
          <c:val>
            <c:numRef>
              <c:f>FAFSA!$B$7:$F$7</c:f>
              <c:numCache>
                <c:formatCode>0%</c:formatCode>
                <c:ptCount val="5"/>
                <c:pt idx="0">
                  <c:v>0.85</c:v>
                </c:pt>
                <c:pt idx="1">
                  <c:v>0.88</c:v>
                </c:pt>
                <c:pt idx="2">
                  <c:v>0.87</c:v>
                </c:pt>
                <c:pt idx="3">
                  <c:v>0.9</c:v>
                </c:pt>
                <c:pt idx="4">
                  <c:v>0.91</c:v>
                </c:pt>
              </c:numCache>
            </c:numRef>
          </c:val>
          <c:smooth val="0"/>
          <c:extLst xmlns:c16r2="http://schemas.microsoft.com/office/drawing/2015/06/chart">
            <c:ext xmlns:c16="http://schemas.microsoft.com/office/drawing/2014/chart" uri="{C3380CC4-5D6E-409C-BE32-E72D297353CC}">
              <c16:uniqueId val="{00000000-8850-4C7B-A029-EA030D788A7C}"/>
            </c:ext>
          </c:extLst>
        </c:ser>
        <c:ser>
          <c:idx val="1"/>
          <c:order val="1"/>
          <c:tx>
            <c:strRef>
              <c:f>FAFSA!$A$8</c:f>
              <c:strCache>
                <c:ptCount val="1"/>
                <c:pt idx="0">
                  <c:v>Black/African American</c:v>
                </c:pt>
              </c:strCache>
            </c:strRef>
          </c:tx>
          <c:spPr>
            <a:ln>
              <a:solidFill>
                <a:srgbClr val="415968"/>
              </a:solidFill>
            </a:ln>
          </c:spPr>
          <c:marker>
            <c:symbol val="diamond"/>
            <c:size val="7"/>
            <c:spPr>
              <a:solidFill>
                <a:srgbClr val="415968"/>
              </a:solidFill>
              <a:ln>
                <a:solidFill>
                  <a:srgbClr val="415968"/>
                </a:solidFill>
              </a:ln>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FAFSA!$B$6:$F$6</c:f>
              <c:strCache>
                <c:ptCount val="5"/>
                <c:pt idx="0">
                  <c:v>SY 09-10</c:v>
                </c:pt>
                <c:pt idx="1">
                  <c:v>SY 10-11</c:v>
                </c:pt>
                <c:pt idx="2">
                  <c:v>SY 11-12</c:v>
                </c:pt>
                <c:pt idx="3">
                  <c:v>SY 12-13</c:v>
                </c:pt>
                <c:pt idx="4">
                  <c:v>SY 13-14</c:v>
                </c:pt>
              </c:strCache>
            </c:strRef>
          </c:cat>
          <c:val>
            <c:numRef>
              <c:f>FAFSA!$B$8:$F$8</c:f>
              <c:numCache>
                <c:formatCode>0%</c:formatCode>
                <c:ptCount val="5"/>
                <c:pt idx="0">
                  <c:v>0.45</c:v>
                </c:pt>
                <c:pt idx="1">
                  <c:v>0.44</c:v>
                </c:pt>
                <c:pt idx="2">
                  <c:v>0.42</c:v>
                </c:pt>
                <c:pt idx="3">
                  <c:v>0.44</c:v>
                </c:pt>
                <c:pt idx="4">
                  <c:v>0.4</c:v>
                </c:pt>
              </c:numCache>
            </c:numRef>
          </c:val>
          <c:smooth val="0"/>
          <c:extLst xmlns:c16r2="http://schemas.microsoft.com/office/drawing/2015/06/chart">
            <c:ext xmlns:c16="http://schemas.microsoft.com/office/drawing/2014/chart" uri="{C3380CC4-5D6E-409C-BE32-E72D297353CC}">
              <c16:uniqueId val="{00000001-8850-4C7B-A029-EA030D788A7C}"/>
            </c:ext>
          </c:extLst>
        </c:ser>
        <c:ser>
          <c:idx val="2"/>
          <c:order val="2"/>
          <c:tx>
            <c:strRef>
              <c:f>FAFSA!$A$9</c:f>
              <c:strCache>
                <c:ptCount val="1"/>
                <c:pt idx="0">
                  <c:v>Hispanic/Latino</c:v>
                </c:pt>
              </c:strCache>
            </c:strRef>
          </c:tx>
          <c:spPr>
            <a:ln>
              <a:solidFill>
                <a:srgbClr val="F47920"/>
              </a:solidFill>
            </a:ln>
          </c:spPr>
          <c:marker>
            <c:symbol val="diamond"/>
            <c:size val="7"/>
            <c:spPr>
              <a:solidFill>
                <a:srgbClr val="F47920"/>
              </a:solidFill>
            </c:spPr>
          </c:marker>
          <c:dLbls>
            <c:dLbl>
              <c:idx val="0"/>
              <c:layout>
                <c:manualLayout>
                  <c:x val="-0.0588658014970351"/>
                  <c:y val="-0.00248315244378237"/>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850-4C7B-A029-EA030D788A7C}"/>
                </c:ext>
              </c:extLst>
            </c:dLbl>
            <c:dLbl>
              <c:idx val="1"/>
              <c:layout>
                <c:manualLayout>
                  <c:x val="-0.0233719743365413"/>
                  <c:y val="0.0245438745832447"/>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850-4C7B-A029-EA030D788A7C}"/>
                </c:ext>
              </c:extLst>
            </c:dLbl>
            <c:dLbl>
              <c:idx val="2"/>
              <c:layout>
                <c:manualLayout>
                  <c:x val="-0.0218287644599981"/>
                  <c:y val="0.0222916223309924"/>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850-4C7B-A029-EA030D788A7C}"/>
                </c:ext>
              </c:extLst>
            </c:dLbl>
            <c:dLbl>
              <c:idx val="3"/>
              <c:layout>
                <c:manualLayout>
                  <c:x val="-0.0218287644599981"/>
                  <c:y val="0.0313006313400015"/>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850-4C7B-A029-EA030D788A7C}"/>
                </c:ext>
              </c:extLst>
            </c:dLbl>
            <c:dLbl>
              <c:idx val="4"/>
              <c:layout>
                <c:manualLayout>
                  <c:x val="-0.0295448138427141"/>
                  <c:y val="0.0313006313400014"/>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850-4C7B-A029-EA030D788A7C}"/>
                </c:ext>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FAFSA!$B$6:$F$6</c:f>
              <c:strCache>
                <c:ptCount val="5"/>
                <c:pt idx="0">
                  <c:v>SY 09-10</c:v>
                </c:pt>
                <c:pt idx="1">
                  <c:v>SY 10-11</c:v>
                </c:pt>
                <c:pt idx="2">
                  <c:v>SY 11-12</c:v>
                </c:pt>
                <c:pt idx="3">
                  <c:v>SY 12-13</c:v>
                </c:pt>
                <c:pt idx="4">
                  <c:v>SY 13-14</c:v>
                </c:pt>
              </c:strCache>
            </c:strRef>
          </c:cat>
          <c:val>
            <c:numRef>
              <c:f>FAFSA!$B$9:$F$9</c:f>
              <c:numCache>
                <c:formatCode>0%</c:formatCode>
                <c:ptCount val="5"/>
                <c:pt idx="0">
                  <c:v>0.4</c:v>
                </c:pt>
                <c:pt idx="1">
                  <c:v>0.4</c:v>
                </c:pt>
                <c:pt idx="2">
                  <c:v>0.38</c:v>
                </c:pt>
                <c:pt idx="3">
                  <c:v>0.39</c:v>
                </c:pt>
                <c:pt idx="4">
                  <c:v>0.37</c:v>
                </c:pt>
              </c:numCache>
            </c:numRef>
          </c:val>
          <c:smooth val="0"/>
          <c:extLst xmlns:c16r2="http://schemas.microsoft.com/office/drawing/2015/06/chart">
            <c:ext xmlns:c16="http://schemas.microsoft.com/office/drawing/2014/chart" uri="{C3380CC4-5D6E-409C-BE32-E72D297353CC}">
              <c16:uniqueId val="{00000007-8850-4C7B-A029-EA030D788A7C}"/>
            </c:ext>
          </c:extLst>
        </c:ser>
        <c:ser>
          <c:idx val="3"/>
          <c:order val="3"/>
          <c:tx>
            <c:strRef>
              <c:f>FAFSA!$A$10</c:f>
              <c:strCache>
                <c:ptCount val="1"/>
                <c:pt idx="0">
                  <c:v>Multiracial</c:v>
                </c:pt>
              </c:strCache>
            </c:strRef>
          </c:tx>
          <c:spPr>
            <a:ln>
              <a:solidFill>
                <a:srgbClr val="DD5757"/>
              </a:solidFill>
            </a:ln>
          </c:spPr>
          <c:marker>
            <c:symbol val="diamond"/>
            <c:size val="7"/>
            <c:spPr>
              <a:solidFill>
                <a:srgbClr val="DD5757"/>
              </a:solidFill>
            </c:spPr>
          </c:marker>
          <c:dLbls>
            <c:dLbl>
              <c:idx val="0"/>
              <c:layout>
                <c:manualLayout>
                  <c:x val="-0.0326312335958005"/>
                  <c:y val="0.029048379087749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850-4C7B-A029-EA030D788A7C}"/>
                </c:ext>
              </c:extLst>
            </c:dLbl>
            <c:dLbl>
              <c:idx val="1"/>
              <c:layout>
                <c:manualLayout>
                  <c:x val="-0.0326312335958005"/>
                  <c:y val="0.026796126835497"/>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850-4C7B-A029-EA030D788A7C}"/>
                </c:ext>
              </c:extLst>
            </c:dLbl>
            <c:dLbl>
              <c:idx val="2"/>
              <c:layout>
                <c:manualLayout>
                  <c:x val="-0.0295449353553028"/>
                  <c:y val="0.029048379087749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8850-4C7B-A029-EA030D788A7C}"/>
                </c:ext>
              </c:extLst>
            </c:dLbl>
            <c:dLbl>
              <c:idx val="3"/>
              <c:layout>
                <c:manualLayout>
                  <c:x val="-0.0295448138427141"/>
                  <c:y val="0.0177871178264879"/>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8850-4C7B-A029-EA030D788A7C}"/>
                </c:ext>
              </c:extLst>
            </c:dLbl>
            <c:dLbl>
              <c:idx val="4"/>
              <c:layout>
                <c:manualLayout>
                  <c:x val="-0.0218287644599981"/>
                  <c:y val="0.0290483790877491"/>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8850-4C7B-A029-EA030D788A7C}"/>
                </c:ext>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FAFSA!$B$6:$F$6</c:f>
              <c:strCache>
                <c:ptCount val="5"/>
                <c:pt idx="0">
                  <c:v>SY 09-10</c:v>
                </c:pt>
                <c:pt idx="1">
                  <c:v>SY 10-11</c:v>
                </c:pt>
                <c:pt idx="2">
                  <c:v>SY 11-12</c:v>
                </c:pt>
                <c:pt idx="3">
                  <c:v>SY 12-13</c:v>
                </c:pt>
                <c:pt idx="4">
                  <c:v>SY 13-14</c:v>
                </c:pt>
              </c:strCache>
            </c:strRef>
          </c:cat>
          <c:val>
            <c:numRef>
              <c:f>FAFSA!$B$10:$F$10</c:f>
              <c:numCache>
                <c:formatCode>0%</c:formatCode>
                <c:ptCount val="5"/>
                <c:pt idx="0">
                  <c:v>0.35</c:v>
                </c:pt>
                <c:pt idx="1">
                  <c:v>0.33</c:v>
                </c:pt>
                <c:pt idx="2">
                  <c:v>0.3</c:v>
                </c:pt>
                <c:pt idx="3">
                  <c:v>0.27</c:v>
                </c:pt>
                <c:pt idx="4">
                  <c:v>0.25</c:v>
                </c:pt>
              </c:numCache>
            </c:numRef>
          </c:val>
          <c:smooth val="0"/>
          <c:extLst xmlns:c16r2="http://schemas.microsoft.com/office/drawing/2015/06/chart">
            <c:ext xmlns:c16="http://schemas.microsoft.com/office/drawing/2014/chart" uri="{C3380CC4-5D6E-409C-BE32-E72D297353CC}">
              <c16:uniqueId val="{0000000D-8850-4C7B-A029-EA030D788A7C}"/>
            </c:ext>
          </c:extLst>
        </c:ser>
        <c:dLbls>
          <c:dLblPos val="t"/>
          <c:showLegendKey val="0"/>
          <c:showVal val="1"/>
          <c:showCatName val="0"/>
          <c:showSerName val="0"/>
          <c:showPercent val="0"/>
          <c:showBubbleSize val="0"/>
        </c:dLbls>
        <c:marker val="1"/>
        <c:smooth val="0"/>
        <c:axId val="2075367032"/>
        <c:axId val="2075370232"/>
      </c:lineChart>
      <c:catAx>
        <c:axId val="2075367032"/>
        <c:scaling>
          <c:orientation val="minMax"/>
        </c:scaling>
        <c:delete val="0"/>
        <c:axPos val="b"/>
        <c:numFmt formatCode="General" sourceLinked="0"/>
        <c:majorTickMark val="out"/>
        <c:minorTickMark val="none"/>
        <c:tickLblPos val="nextTo"/>
        <c:crossAx val="2075370232"/>
        <c:crosses val="autoZero"/>
        <c:auto val="1"/>
        <c:lblAlgn val="ctr"/>
        <c:lblOffset val="100"/>
        <c:noMultiLvlLbl val="0"/>
      </c:catAx>
      <c:valAx>
        <c:axId val="2075370232"/>
        <c:scaling>
          <c:orientation val="minMax"/>
        </c:scaling>
        <c:delete val="0"/>
        <c:axPos val="l"/>
        <c:majorGridlines/>
        <c:numFmt formatCode="0%" sourceLinked="1"/>
        <c:majorTickMark val="out"/>
        <c:minorTickMark val="none"/>
        <c:tickLblPos val="nextTo"/>
        <c:crossAx val="207536703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5-Year</a:t>
            </a:r>
            <a:r>
              <a:rPr lang="en-US" baseline="0" dirty="0"/>
              <a:t> Trend: FAFSA Completion by Race</a:t>
            </a:r>
            <a:endParaRPr lang="en-US" dirty="0"/>
          </a:p>
        </c:rich>
      </c:tx>
      <c:layout/>
      <c:overlay val="0"/>
    </c:title>
    <c:autoTitleDeleted val="0"/>
    <c:plotArea>
      <c:layout/>
      <c:lineChart>
        <c:grouping val="standard"/>
        <c:varyColors val="0"/>
        <c:ser>
          <c:idx val="0"/>
          <c:order val="0"/>
          <c:tx>
            <c:strRef>
              <c:f>FAFSA!$H$7</c:f>
              <c:strCache>
                <c:ptCount val="1"/>
                <c:pt idx="0">
                  <c:v>White</c:v>
                </c:pt>
              </c:strCache>
            </c:strRef>
          </c:tx>
          <c:spPr>
            <a:ln>
              <a:solidFill>
                <a:srgbClr val="2AA3B7"/>
              </a:solidFill>
            </a:ln>
          </c:spPr>
          <c:marker>
            <c:symbol val="diamond"/>
            <c:size val="7"/>
            <c:spPr>
              <a:solidFill>
                <a:srgbClr val="2AA3B7"/>
              </a:solidFill>
            </c:spPr>
          </c:marker>
          <c:cat>
            <c:strRef>
              <c:f>FAFSA!$I$6:$M$6</c:f>
              <c:strCache>
                <c:ptCount val="5"/>
                <c:pt idx="0">
                  <c:v>SY 09-10</c:v>
                </c:pt>
                <c:pt idx="1">
                  <c:v>SY 10-11</c:v>
                </c:pt>
                <c:pt idx="2">
                  <c:v>SY 11-12</c:v>
                </c:pt>
                <c:pt idx="3">
                  <c:v>SY 12-13</c:v>
                </c:pt>
                <c:pt idx="4">
                  <c:v>SY 13-14</c:v>
                </c:pt>
              </c:strCache>
            </c:strRef>
          </c:cat>
          <c:val>
            <c:numRef>
              <c:f>FAFSA!$I$7:$M$7</c:f>
              <c:numCache>
                <c:formatCode>0%</c:formatCode>
                <c:ptCount val="5"/>
                <c:pt idx="0">
                  <c:v>0.4</c:v>
                </c:pt>
                <c:pt idx="1">
                  <c:v>0.38</c:v>
                </c:pt>
                <c:pt idx="2">
                  <c:v>0.4</c:v>
                </c:pt>
                <c:pt idx="3">
                  <c:v>0.42</c:v>
                </c:pt>
                <c:pt idx="4">
                  <c:v>0.45</c:v>
                </c:pt>
              </c:numCache>
            </c:numRef>
          </c:val>
          <c:smooth val="0"/>
          <c:extLst xmlns:c16r2="http://schemas.microsoft.com/office/drawing/2015/06/chart">
            <c:ext xmlns:c16="http://schemas.microsoft.com/office/drawing/2014/chart" uri="{C3380CC4-5D6E-409C-BE32-E72D297353CC}">
              <c16:uniqueId val="{00000000-4708-4BC2-9FDB-F7DE8F4C42EC}"/>
            </c:ext>
          </c:extLst>
        </c:ser>
        <c:ser>
          <c:idx val="1"/>
          <c:order val="1"/>
          <c:tx>
            <c:strRef>
              <c:f>FAFSA!$H$8</c:f>
              <c:strCache>
                <c:ptCount val="1"/>
                <c:pt idx="0">
                  <c:v>Black/African American</c:v>
                </c:pt>
              </c:strCache>
            </c:strRef>
          </c:tx>
          <c:spPr>
            <a:ln>
              <a:solidFill>
                <a:srgbClr val="415968"/>
              </a:solidFill>
            </a:ln>
          </c:spPr>
          <c:marker>
            <c:symbol val="diamond"/>
            <c:size val="7"/>
            <c:spPr>
              <a:solidFill>
                <a:srgbClr val="415968"/>
              </a:solidFill>
            </c:spPr>
          </c:marker>
          <c:cat>
            <c:strRef>
              <c:f>FAFSA!$I$6:$M$6</c:f>
              <c:strCache>
                <c:ptCount val="5"/>
                <c:pt idx="0">
                  <c:v>SY 09-10</c:v>
                </c:pt>
                <c:pt idx="1">
                  <c:v>SY 10-11</c:v>
                </c:pt>
                <c:pt idx="2">
                  <c:v>SY 11-12</c:v>
                </c:pt>
                <c:pt idx="3">
                  <c:v>SY 12-13</c:v>
                </c:pt>
                <c:pt idx="4">
                  <c:v>SY 13-14</c:v>
                </c:pt>
              </c:strCache>
            </c:strRef>
          </c:cat>
          <c:val>
            <c:numRef>
              <c:f>FAFSA!$I$8:$M$8</c:f>
              <c:numCache>
                <c:formatCode>0%</c:formatCode>
                <c:ptCount val="5"/>
                <c:pt idx="0">
                  <c:v>0.18</c:v>
                </c:pt>
                <c:pt idx="1">
                  <c:v>0.21</c:v>
                </c:pt>
                <c:pt idx="2">
                  <c:v>0.19</c:v>
                </c:pt>
                <c:pt idx="3">
                  <c:v>0.2</c:v>
                </c:pt>
                <c:pt idx="4">
                  <c:v>0.18</c:v>
                </c:pt>
              </c:numCache>
            </c:numRef>
          </c:val>
          <c:smooth val="0"/>
          <c:extLst xmlns:c16r2="http://schemas.microsoft.com/office/drawing/2015/06/chart">
            <c:ext xmlns:c16="http://schemas.microsoft.com/office/drawing/2014/chart" uri="{C3380CC4-5D6E-409C-BE32-E72D297353CC}">
              <c16:uniqueId val="{00000001-4708-4BC2-9FDB-F7DE8F4C42EC}"/>
            </c:ext>
          </c:extLst>
        </c:ser>
        <c:ser>
          <c:idx val="2"/>
          <c:order val="2"/>
          <c:tx>
            <c:strRef>
              <c:f>FAFSA!$H$9</c:f>
              <c:strCache>
                <c:ptCount val="1"/>
                <c:pt idx="0">
                  <c:v>Hispanic/Latino</c:v>
                </c:pt>
              </c:strCache>
            </c:strRef>
          </c:tx>
          <c:spPr>
            <a:ln>
              <a:solidFill>
                <a:srgbClr val="FF9900"/>
              </a:solidFill>
            </a:ln>
          </c:spPr>
          <c:marker>
            <c:symbol val="diamond"/>
            <c:size val="7"/>
            <c:spPr>
              <a:solidFill>
                <a:srgbClr val="FF9900"/>
              </a:solidFill>
            </c:spPr>
          </c:marker>
          <c:cat>
            <c:strRef>
              <c:f>FAFSA!$I$6:$M$6</c:f>
              <c:strCache>
                <c:ptCount val="5"/>
                <c:pt idx="0">
                  <c:v>SY 09-10</c:v>
                </c:pt>
                <c:pt idx="1">
                  <c:v>SY 10-11</c:v>
                </c:pt>
                <c:pt idx="2">
                  <c:v>SY 11-12</c:v>
                </c:pt>
                <c:pt idx="3">
                  <c:v>SY 12-13</c:v>
                </c:pt>
                <c:pt idx="4">
                  <c:v>SY 13-14</c:v>
                </c:pt>
              </c:strCache>
            </c:strRef>
          </c:cat>
          <c:val>
            <c:numRef>
              <c:f>FAFSA!$I$9:$M$9</c:f>
              <c:numCache>
                <c:formatCode>0%</c:formatCode>
                <c:ptCount val="5"/>
                <c:pt idx="0">
                  <c:v>0.3</c:v>
                </c:pt>
                <c:pt idx="1">
                  <c:v>0.25</c:v>
                </c:pt>
                <c:pt idx="2">
                  <c:v>0.28</c:v>
                </c:pt>
                <c:pt idx="3">
                  <c:v>0.25</c:v>
                </c:pt>
                <c:pt idx="4">
                  <c:v>0.2</c:v>
                </c:pt>
              </c:numCache>
            </c:numRef>
          </c:val>
          <c:smooth val="0"/>
          <c:extLst xmlns:c16r2="http://schemas.microsoft.com/office/drawing/2015/06/chart">
            <c:ext xmlns:c16="http://schemas.microsoft.com/office/drawing/2014/chart" uri="{C3380CC4-5D6E-409C-BE32-E72D297353CC}">
              <c16:uniqueId val="{00000002-4708-4BC2-9FDB-F7DE8F4C42EC}"/>
            </c:ext>
          </c:extLst>
        </c:ser>
        <c:ser>
          <c:idx val="3"/>
          <c:order val="3"/>
          <c:tx>
            <c:strRef>
              <c:f>FAFSA!$H$10</c:f>
              <c:strCache>
                <c:ptCount val="1"/>
                <c:pt idx="0">
                  <c:v>Multiracial</c:v>
                </c:pt>
              </c:strCache>
            </c:strRef>
          </c:tx>
          <c:spPr>
            <a:ln>
              <a:solidFill>
                <a:srgbClr val="DD5757"/>
              </a:solidFill>
            </a:ln>
          </c:spPr>
          <c:marker>
            <c:symbol val="diamond"/>
            <c:size val="7"/>
            <c:spPr>
              <a:solidFill>
                <a:srgbClr val="DD5757"/>
              </a:solidFill>
            </c:spPr>
          </c:marker>
          <c:cat>
            <c:strRef>
              <c:f>FAFSA!$I$6:$M$6</c:f>
              <c:strCache>
                <c:ptCount val="5"/>
                <c:pt idx="0">
                  <c:v>SY 09-10</c:v>
                </c:pt>
                <c:pt idx="1">
                  <c:v>SY 10-11</c:v>
                </c:pt>
                <c:pt idx="2">
                  <c:v>SY 11-12</c:v>
                </c:pt>
                <c:pt idx="3">
                  <c:v>SY 12-13</c:v>
                </c:pt>
                <c:pt idx="4">
                  <c:v>SY 13-14</c:v>
                </c:pt>
              </c:strCache>
            </c:strRef>
          </c:cat>
          <c:val>
            <c:numRef>
              <c:f>FAFSA!$I$10:$M$10</c:f>
              <c:numCache>
                <c:formatCode>0%</c:formatCode>
                <c:ptCount val="5"/>
                <c:pt idx="0">
                  <c:v>0.12</c:v>
                </c:pt>
                <c:pt idx="1">
                  <c:v>0.14</c:v>
                </c:pt>
                <c:pt idx="2">
                  <c:v>0.18</c:v>
                </c:pt>
                <c:pt idx="3">
                  <c:v>0.24</c:v>
                </c:pt>
                <c:pt idx="4">
                  <c:v>0.17</c:v>
                </c:pt>
              </c:numCache>
            </c:numRef>
          </c:val>
          <c:smooth val="0"/>
          <c:extLst xmlns:c16r2="http://schemas.microsoft.com/office/drawing/2015/06/chart">
            <c:ext xmlns:c16="http://schemas.microsoft.com/office/drawing/2014/chart" uri="{C3380CC4-5D6E-409C-BE32-E72D297353CC}">
              <c16:uniqueId val="{00000003-4708-4BC2-9FDB-F7DE8F4C42EC}"/>
            </c:ext>
          </c:extLst>
        </c:ser>
        <c:dLbls>
          <c:showLegendKey val="0"/>
          <c:showVal val="0"/>
          <c:showCatName val="0"/>
          <c:showSerName val="0"/>
          <c:showPercent val="0"/>
          <c:showBubbleSize val="0"/>
        </c:dLbls>
        <c:marker val="1"/>
        <c:smooth val="0"/>
        <c:axId val="2075411352"/>
        <c:axId val="2075416072"/>
      </c:lineChart>
      <c:catAx>
        <c:axId val="2075411352"/>
        <c:scaling>
          <c:orientation val="minMax"/>
        </c:scaling>
        <c:delete val="0"/>
        <c:axPos val="b"/>
        <c:numFmt formatCode="General" sourceLinked="0"/>
        <c:majorTickMark val="out"/>
        <c:minorTickMark val="none"/>
        <c:tickLblPos val="nextTo"/>
        <c:crossAx val="2075416072"/>
        <c:crosses val="autoZero"/>
        <c:auto val="1"/>
        <c:lblAlgn val="ctr"/>
        <c:lblOffset val="100"/>
        <c:noMultiLvlLbl val="0"/>
      </c:catAx>
      <c:valAx>
        <c:axId val="2075416072"/>
        <c:scaling>
          <c:orientation val="minMax"/>
          <c:max val="1.0"/>
        </c:scaling>
        <c:delete val="0"/>
        <c:axPos val="l"/>
        <c:majorGridlines/>
        <c:numFmt formatCode="0%" sourceLinked="1"/>
        <c:majorTickMark val="out"/>
        <c:minorTickMark val="none"/>
        <c:tickLblPos val="nextTo"/>
        <c:crossAx val="207541135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5-Year</a:t>
            </a:r>
            <a:r>
              <a:rPr lang="en-US" baseline="0" dirty="0"/>
              <a:t> Trend: College Enrollment by SES</a:t>
            </a:r>
            <a:endParaRPr lang="en-US" dirty="0"/>
          </a:p>
        </c:rich>
      </c:tx>
      <c:layout/>
      <c:overlay val="0"/>
    </c:title>
    <c:autoTitleDeleted val="0"/>
    <c:plotArea>
      <c:layout/>
      <c:lineChart>
        <c:grouping val="standard"/>
        <c:varyColors val="0"/>
        <c:ser>
          <c:idx val="0"/>
          <c:order val="0"/>
          <c:tx>
            <c:strRef>
              <c:f>FAFSA!$A$13</c:f>
              <c:strCache>
                <c:ptCount val="1"/>
                <c:pt idx="0">
                  <c:v>Economically Disadvantaged</c:v>
                </c:pt>
              </c:strCache>
            </c:strRef>
          </c:tx>
          <c:spPr>
            <a:ln>
              <a:solidFill>
                <a:srgbClr val="FF9900"/>
              </a:solidFill>
            </a:ln>
          </c:spPr>
          <c:marker>
            <c:spPr>
              <a:solidFill>
                <a:srgbClr val="FF9900"/>
              </a:solidFill>
              <a:ln>
                <a:solidFill>
                  <a:srgbClr val="FF9900"/>
                </a:solidFill>
              </a:ln>
            </c:spPr>
          </c:marker>
          <c:cat>
            <c:strRef>
              <c:f>FAFSA!$B$12:$F$12</c:f>
              <c:strCache>
                <c:ptCount val="5"/>
                <c:pt idx="0">
                  <c:v>SY 09-10</c:v>
                </c:pt>
                <c:pt idx="1">
                  <c:v>SY 10-11</c:v>
                </c:pt>
                <c:pt idx="2">
                  <c:v>SY 11-12</c:v>
                </c:pt>
                <c:pt idx="3">
                  <c:v>SY 12-13</c:v>
                </c:pt>
                <c:pt idx="4">
                  <c:v>SY 13-14</c:v>
                </c:pt>
              </c:strCache>
            </c:strRef>
          </c:cat>
          <c:val>
            <c:numRef>
              <c:f>FAFSA!$B$13:$F$13</c:f>
              <c:numCache>
                <c:formatCode>0%</c:formatCode>
                <c:ptCount val="5"/>
                <c:pt idx="0">
                  <c:v>0.18</c:v>
                </c:pt>
                <c:pt idx="1">
                  <c:v>0.2</c:v>
                </c:pt>
                <c:pt idx="2">
                  <c:v>0.15</c:v>
                </c:pt>
                <c:pt idx="3">
                  <c:v>0.17</c:v>
                </c:pt>
                <c:pt idx="4">
                  <c:v>0.16</c:v>
                </c:pt>
              </c:numCache>
            </c:numRef>
          </c:val>
          <c:smooth val="0"/>
          <c:extLst xmlns:c16r2="http://schemas.microsoft.com/office/drawing/2015/06/chart">
            <c:ext xmlns:c16="http://schemas.microsoft.com/office/drawing/2014/chart" uri="{C3380CC4-5D6E-409C-BE32-E72D297353CC}">
              <c16:uniqueId val="{00000000-C79D-4F06-BFBD-C53D02A06AA9}"/>
            </c:ext>
          </c:extLst>
        </c:ser>
        <c:ser>
          <c:idx val="1"/>
          <c:order val="1"/>
          <c:tx>
            <c:strRef>
              <c:f>FAFSA!$A$14</c:f>
              <c:strCache>
                <c:ptCount val="1"/>
                <c:pt idx="0">
                  <c:v>Not Economically Disadvantaged</c:v>
                </c:pt>
              </c:strCache>
            </c:strRef>
          </c:tx>
          <c:spPr>
            <a:ln>
              <a:solidFill>
                <a:srgbClr val="415968"/>
              </a:solidFill>
            </a:ln>
          </c:spPr>
          <c:marker>
            <c:symbol val="diamond"/>
            <c:size val="7"/>
            <c:spPr>
              <a:solidFill>
                <a:srgbClr val="415968"/>
              </a:solidFill>
              <a:ln>
                <a:solidFill>
                  <a:srgbClr val="415968"/>
                </a:solidFill>
              </a:ln>
            </c:spPr>
          </c:marker>
          <c:cat>
            <c:strRef>
              <c:f>FAFSA!$B$12:$F$12</c:f>
              <c:strCache>
                <c:ptCount val="5"/>
                <c:pt idx="0">
                  <c:v>SY 09-10</c:v>
                </c:pt>
                <c:pt idx="1">
                  <c:v>SY 10-11</c:v>
                </c:pt>
                <c:pt idx="2">
                  <c:v>SY 11-12</c:v>
                </c:pt>
                <c:pt idx="3">
                  <c:v>SY 12-13</c:v>
                </c:pt>
                <c:pt idx="4">
                  <c:v>SY 13-14</c:v>
                </c:pt>
              </c:strCache>
            </c:strRef>
          </c:cat>
          <c:val>
            <c:numRef>
              <c:f>FAFSA!$B$14:$F$14</c:f>
              <c:numCache>
                <c:formatCode>0%</c:formatCode>
                <c:ptCount val="5"/>
                <c:pt idx="0">
                  <c:v>0.95</c:v>
                </c:pt>
                <c:pt idx="1">
                  <c:v>0.95</c:v>
                </c:pt>
                <c:pt idx="2">
                  <c:v>0.96</c:v>
                </c:pt>
                <c:pt idx="3">
                  <c:v>0.94</c:v>
                </c:pt>
                <c:pt idx="4">
                  <c:v>0.95</c:v>
                </c:pt>
              </c:numCache>
            </c:numRef>
          </c:val>
          <c:smooth val="0"/>
          <c:extLst xmlns:c16r2="http://schemas.microsoft.com/office/drawing/2015/06/chart">
            <c:ext xmlns:c16="http://schemas.microsoft.com/office/drawing/2014/chart" uri="{C3380CC4-5D6E-409C-BE32-E72D297353CC}">
              <c16:uniqueId val="{00000001-C79D-4F06-BFBD-C53D02A06AA9}"/>
            </c:ext>
          </c:extLst>
        </c:ser>
        <c:dLbls>
          <c:showLegendKey val="0"/>
          <c:showVal val="0"/>
          <c:showCatName val="0"/>
          <c:showSerName val="0"/>
          <c:showPercent val="0"/>
          <c:showBubbleSize val="0"/>
        </c:dLbls>
        <c:marker val="1"/>
        <c:smooth val="0"/>
        <c:axId val="2074522072"/>
        <c:axId val="2074526744"/>
      </c:lineChart>
      <c:catAx>
        <c:axId val="2074522072"/>
        <c:scaling>
          <c:orientation val="minMax"/>
        </c:scaling>
        <c:delete val="0"/>
        <c:axPos val="b"/>
        <c:numFmt formatCode="General" sourceLinked="0"/>
        <c:majorTickMark val="out"/>
        <c:minorTickMark val="none"/>
        <c:tickLblPos val="nextTo"/>
        <c:crossAx val="2074526744"/>
        <c:crosses val="autoZero"/>
        <c:auto val="1"/>
        <c:lblAlgn val="ctr"/>
        <c:lblOffset val="100"/>
        <c:noMultiLvlLbl val="0"/>
      </c:catAx>
      <c:valAx>
        <c:axId val="2074526744"/>
        <c:scaling>
          <c:orientation val="minMax"/>
          <c:max val="1.0"/>
        </c:scaling>
        <c:delete val="0"/>
        <c:axPos val="l"/>
        <c:majorGridlines/>
        <c:numFmt formatCode="0%" sourceLinked="1"/>
        <c:majorTickMark val="out"/>
        <c:minorTickMark val="none"/>
        <c:tickLblPos val="nextTo"/>
        <c:crossAx val="2074522072"/>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5-Year Trend: FAFSA</a:t>
            </a:r>
            <a:r>
              <a:rPr lang="en-US" baseline="0" dirty="0"/>
              <a:t> Completion by SES</a:t>
            </a:r>
            <a:endParaRPr lang="en-US" dirty="0"/>
          </a:p>
        </c:rich>
      </c:tx>
      <c:layout/>
      <c:overlay val="0"/>
    </c:title>
    <c:autoTitleDeleted val="0"/>
    <c:plotArea>
      <c:layout/>
      <c:lineChart>
        <c:grouping val="standard"/>
        <c:varyColors val="0"/>
        <c:ser>
          <c:idx val="0"/>
          <c:order val="0"/>
          <c:tx>
            <c:strRef>
              <c:f>FAFSA!$H$13</c:f>
              <c:strCache>
                <c:ptCount val="1"/>
                <c:pt idx="0">
                  <c:v>Economically Disadvantaged</c:v>
                </c:pt>
              </c:strCache>
            </c:strRef>
          </c:tx>
          <c:spPr>
            <a:ln>
              <a:solidFill>
                <a:srgbClr val="FF9900"/>
              </a:solidFill>
            </a:ln>
          </c:spPr>
          <c:marker>
            <c:spPr>
              <a:solidFill>
                <a:srgbClr val="FF9900"/>
              </a:solidFill>
              <a:ln>
                <a:solidFill>
                  <a:srgbClr val="FF9900"/>
                </a:solidFill>
              </a:ln>
            </c:spPr>
          </c:marker>
          <c:cat>
            <c:strRef>
              <c:f>FAFSA!$I$12:$M$12</c:f>
              <c:strCache>
                <c:ptCount val="5"/>
                <c:pt idx="0">
                  <c:v>SY 09-10</c:v>
                </c:pt>
                <c:pt idx="1">
                  <c:v>SY 10-11</c:v>
                </c:pt>
                <c:pt idx="2">
                  <c:v>SY 11-12</c:v>
                </c:pt>
                <c:pt idx="3">
                  <c:v>SY 12-13</c:v>
                </c:pt>
                <c:pt idx="4">
                  <c:v>SY 13-14</c:v>
                </c:pt>
              </c:strCache>
            </c:strRef>
          </c:cat>
          <c:val>
            <c:numRef>
              <c:f>FAFSA!$I$13:$M$13</c:f>
              <c:numCache>
                <c:formatCode>0%</c:formatCode>
                <c:ptCount val="5"/>
                <c:pt idx="0">
                  <c:v>0.3</c:v>
                </c:pt>
                <c:pt idx="1">
                  <c:v>0.28</c:v>
                </c:pt>
                <c:pt idx="2">
                  <c:v>0.31</c:v>
                </c:pt>
                <c:pt idx="3">
                  <c:v>0.4</c:v>
                </c:pt>
                <c:pt idx="4">
                  <c:v>0.34</c:v>
                </c:pt>
              </c:numCache>
            </c:numRef>
          </c:val>
          <c:smooth val="0"/>
          <c:extLst xmlns:c16r2="http://schemas.microsoft.com/office/drawing/2015/06/chart">
            <c:ext xmlns:c16="http://schemas.microsoft.com/office/drawing/2014/chart" uri="{C3380CC4-5D6E-409C-BE32-E72D297353CC}">
              <c16:uniqueId val="{00000000-8CFA-47EF-8808-4950368566D4}"/>
            </c:ext>
          </c:extLst>
        </c:ser>
        <c:ser>
          <c:idx val="1"/>
          <c:order val="1"/>
          <c:tx>
            <c:strRef>
              <c:f>FAFSA!$H$14</c:f>
              <c:strCache>
                <c:ptCount val="1"/>
                <c:pt idx="0">
                  <c:v>Not Economically Disadvantaged</c:v>
                </c:pt>
              </c:strCache>
            </c:strRef>
          </c:tx>
          <c:spPr>
            <a:ln>
              <a:solidFill>
                <a:srgbClr val="415968"/>
              </a:solidFill>
            </a:ln>
          </c:spPr>
          <c:marker>
            <c:symbol val="diamond"/>
            <c:size val="7"/>
            <c:spPr>
              <a:solidFill>
                <a:srgbClr val="415968"/>
              </a:solidFill>
              <a:ln>
                <a:solidFill>
                  <a:srgbClr val="415968"/>
                </a:solidFill>
              </a:ln>
            </c:spPr>
          </c:marker>
          <c:cat>
            <c:strRef>
              <c:f>FAFSA!$I$12:$M$12</c:f>
              <c:strCache>
                <c:ptCount val="5"/>
                <c:pt idx="0">
                  <c:v>SY 09-10</c:v>
                </c:pt>
                <c:pt idx="1">
                  <c:v>SY 10-11</c:v>
                </c:pt>
                <c:pt idx="2">
                  <c:v>SY 11-12</c:v>
                </c:pt>
                <c:pt idx="3">
                  <c:v>SY 12-13</c:v>
                </c:pt>
                <c:pt idx="4">
                  <c:v>SY 13-14</c:v>
                </c:pt>
              </c:strCache>
            </c:strRef>
          </c:cat>
          <c:val>
            <c:numRef>
              <c:f>FAFSA!$I$14:$M$14</c:f>
              <c:numCache>
                <c:formatCode>0%</c:formatCode>
                <c:ptCount val="5"/>
                <c:pt idx="0">
                  <c:v>0.2</c:v>
                </c:pt>
                <c:pt idx="1">
                  <c:v>0.18</c:v>
                </c:pt>
                <c:pt idx="2">
                  <c:v>0.15</c:v>
                </c:pt>
                <c:pt idx="3">
                  <c:v>0.17</c:v>
                </c:pt>
                <c:pt idx="4">
                  <c:v>0.15</c:v>
                </c:pt>
              </c:numCache>
            </c:numRef>
          </c:val>
          <c:smooth val="0"/>
          <c:extLst xmlns:c16r2="http://schemas.microsoft.com/office/drawing/2015/06/chart">
            <c:ext xmlns:c16="http://schemas.microsoft.com/office/drawing/2014/chart" uri="{C3380CC4-5D6E-409C-BE32-E72D297353CC}">
              <c16:uniqueId val="{00000001-8CFA-47EF-8808-4950368566D4}"/>
            </c:ext>
          </c:extLst>
        </c:ser>
        <c:dLbls>
          <c:showLegendKey val="0"/>
          <c:showVal val="0"/>
          <c:showCatName val="0"/>
          <c:showSerName val="0"/>
          <c:showPercent val="0"/>
          <c:showBubbleSize val="0"/>
        </c:dLbls>
        <c:marker val="1"/>
        <c:smooth val="0"/>
        <c:axId val="2073564808"/>
        <c:axId val="2073569496"/>
      </c:lineChart>
      <c:catAx>
        <c:axId val="2073564808"/>
        <c:scaling>
          <c:orientation val="minMax"/>
        </c:scaling>
        <c:delete val="0"/>
        <c:axPos val="b"/>
        <c:numFmt formatCode="General" sourceLinked="0"/>
        <c:majorTickMark val="out"/>
        <c:minorTickMark val="none"/>
        <c:tickLblPos val="nextTo"/>
        <c:crossAx val="2073569496"/>
        <c:crosses val="autoZero"/>
        <c:auto val="1"/>
        <c:lblAlgn val="ctr"/>
        <c:lblOffset val="100"/>
        <c:noMultiLvlLbl val="0"/>
      </c:catAx>
      <c:valAx>
        <c:axId val="2073569496"/>
        <c:scaling>
          <c:orientation val="minMax"/>
          <c:max val="1.0"/>
        </c:scaling>
        <c:delete val="0"/>
        <c:axPos val="l"/>
        <c:majorGridlines/>
        <c:numFmt formatCode="0%" sourceLinked="1"/>
        <c:majorTickMark val="out"/>
        <c:minorTickMark val="none"/>
        <c:tickLblPos val="nextTo"/>
        <c:crossAx val="2073564808"/>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Bright Spots:</a:t>
            </a:r>
            <a:r>
              <a:rPr lang="en-US" baseline="0" dirty="0"/>
              <a:t> Enrollment &amp; SES at CCS High Schools</a:t>
            </a:r>
            <a:endParaRPr lang="en-US" dirty="0"/>
          </a:p>
        </c:rich>
      </c:tx>
      <c:layout/>
      <c:overlay val="0"/>
    </c:title>
    <c:autoTitleDeleted val="0"/>
    <c:plotArea>
      <c:layout/>
      <c:scatterChart>
        <c:scatterStyle val="lineMarker"/>
        <c:varyColors val="0"/>
        <c:ser>
          <c:idx val="0"/>
          <c:order val="0"/>
          <c:spPr>
            <a:ln w="28575">
              <a:noFill/>
            </a:ln>
          </c:spPr>
          <c:marker>
            <c:spPr>
              <a:solidFill>
                <a:srgbClr val="415968"/>
              </a:solidFill>
              <a:ln>
                <a:solidFill>
                  <a:srgbClr val="415968"/>
                </a:solidFill>
              </a:ln>
            </c:spPr>
          </c:marker>
          <c:trendline>
            <c:trendlineType val="linear"/>
            <c:dispRSqr val="0"/>
            <c:dispEq val="0"/>
          </c:trendline>
          <c:xVal>
            <c:numRef>
              <c:f>FAFSA!$B$37:$B$52</c:f>
              <c:numCache>
                <c:formatCode>0%</c:formatCode>
                <c:ptCount val="16"/>
                <c:pt idx="0">
                  <c:v>0.653</c:v>
                </c:pt>
                <c:pt idx="1">
                  <c:v>0.448</c:v>
                </c:pt>
                <c:pt idx="2">
                  <c:v>0.948</c:v>
                </c:pt>
                <c:pt idx="3">
                  <c:v>0.95</c:v>
                </c:pt>
                <c:pt idx="4">
                  <c:v>0.214</c:v>
                </c:pt>
                <c:pt idx="5">
                  <c:v>0.94</c:v>
                </c:pt>
                <c:pt idx="6">
                  <c:v>0.95</c:v>
                </c:pt>
                <c:pt idx="7">
                  <c:v>0.804</c:v>
                </c:pt>
                <c:pt idx="8">
                  <c:v>0.171</c:v>
                </c:pt>
                <c:pt idx="9">
                  <c:v>0.895</c:v>
                </c:pt>
                <c:pt idx="10">
                  <c:v>0.182</c:v>
                </c:pt>
                <c:pt idx="11">
                  <c:v>0.879</c:v>
                </c:pt>
                <c:pt idx="12">
                  <c:v>0.914</c:v>
                </c:pt>
                <c:pt idx="13">
                  <c:v>0.737</c:v>
                </c:pt>
                <c:pt idx="14">
                  <c:v>0.496</c:v>
                </c:pt>
                <c:pt idx="15">
                  <c:v>0.902</c:v>
                </c:pt>
              </c:numCache>
            </c:numRef>
          </c:xVal>
          <c:yVal>
            <c:numRef>
              <c:f>FAFSA!$C$37:$C$52</c:f>
              <c:numCache>
                <c:formatCode>0%</c:formatCode>
                <c:ptCount val="16"/>
                <c:pt idx="0">
                  <c:v>0.79</c:v>
                </c:pt>
                <c:pt idx="1">
                  <c:v>0.56</c:v>
                </c:pt>
                <c:pt idx="2">
                  <c:v>0.29</c:v>
                </c:pt>
                <c:pt idx="3">
                  <c:v>0.6</c:v>
                </c:pt>
                <c:pt idx="4">
                  <c:v>0.944</c:v>
                </c:pt>
                <c:pt idx="5">
                  <c:v>0.44</c:v>
                </c:pt>
                <c:pt idx="6">
                  <c:v>0.5</c:v>
                </c:pt>
                <c:pt idx="7">
                  <c:v>0.31</c:v>
                </c:pt>
                <c:pt idx="8">
                  <c:v>0.92</c:v>
                </c:pt>
                <c:pt idx="9">
                  <c:v>0.55</c:v>
                </c:pt>
                <c:pt idx="10">
                  <c:v>0.941</c:v>
                </c:pt>
                <c:pt idx="11">
                  <c:v>0.42</c:v>
                </c:pt>
                <c:pt idx="12">
                  <c:v>0.23</c:v>
                </c:pt>
                <c:pt idx="13">
                  <c:v>0.41</c:v>
                </c:pt>
                <c:pt idx="14">
                  <c:v>0.4</c:v>
                </c:pt>
                <c:pt idx="15">
                  <c:v>0.15</c:v>
                </c:pt>
              </c:numCache>
            </c:numRef>
          </c:yVal>
          <c:smooth val="0"/>
          <c:extLst xmlns:c16r2="http://schemas.microsoft.com/office/drawing/2015/06/chart">
            <c:ext xmlns:c16="http://schemas.microsoft.com/office/drawing/2014/chart" uri="{C3380CC4-5D6E-409C-BE32-E72D297353CC}">
              <c16:uniqueId val="{00000000-4105-4491-9431-4AE82E9169D6}"/>
            </c:ext>
          </c:extLst>
        </c:ser>
        <c:dLbls>
          <c:showLegendKey val="0"/>
          <c:showVal val="0"/>
          <c:showCatName val="0"/>
          <c:showSerName val="0"/>
          <c:showPercent val="0"/>
          <c:showBubbleSize val="0"/>
        </c:dLbls>
        <c:axId val="2073610872"/>
        <c:axId val="2073616504"/>
      </c:scatterChart>
      <c:valAx>
        <c:axId val="2073610872"/>
        <c:scaling>
          <c:orientation val="minMax"/>
        </c:scaling>
        <c:delete val="0"/>
        <c:axPos val="b"/>
        <c:majorGridlines/>
        <c:minorGridlines/>
        <c:title>
          <c:tx>
            <c:rich>
              <a:bodyPr/>
              <a:lstStyle/>
              <a:p>
                <a:pPr>
                  <a:defRPr/>
                </a:pPr>
                <a:r>
                  <a:rPr lang="en-US" sz="1400" dirty="0"/>
                  <a:t>% Economically</a:t>
                </a:r>
                <a:r>
                  <a:rPr lang="en-US" sz="1400" baseline="0" dirty="0"/>
                  <a:t> Disadvantage</a:t>
                </a:r>
                <a:endParaRPr lang="en-US" sz="1400" dirty="0"/>
              </a:p>
            </c:rich>
          </c:tx>
          <c:layout/>
          <c:overlay val="0"/>
        </c:title>
        <c:numFmt formatCode="0%" sourceLinked="1"/>
        <c:majorTickMark val="out"/>
        <c:minorTickMark val="none"/>
        <c:tickLblPos val="nextTo"/>
        <c:crossAx val="2073616504"/>
        <c:crosses val="autoZero"/>
        <c:crossBetween val="midCat"/>
        <c:minorUnit val="0.1"/>
      </c:valAx>
      <c:valAx>
        <c:axId val="2073616504"/>
        <c:scaling>
          <c:orientation val="minMax"/>
        </c:scaling>
        <c:delete val="0"/>
        <c:axPos val="l"/>
        <c:majorGridlines/>
        <c:minorGridlines/>
        <c:title>
          <c:tx>
            <c:rich>
              <a:bodyPr/>
              <a:lstStyle/>
              <a:p>
                <a:pPr>
                  <a:defRPr/>
                </a:pPr>
                <a:r>
                  <a:rPr lang="en-US" sz="1400" b="1" dirty="0"/>
                  <a:t>% Enrolled in College</a:t>
                </a:r>
              </a:p>
            </c:rich>
          </c:tx>
          <c:layout/>
          <c:overlay val="0"/>
        </c:title>
        <c:numFmt formatCode="0%" sourceLinked="1"/>
        <c:majorTickMark val="out"/>
        <c:minorTickMark val="none"/>
        <c:tickLblPos val="nextTo"/>
        <c:crossAx val="2073610872"/>
        <c:crosses val="autoZero"/>
        <c:crossBetween val="midCat"/>
        <c:majorUnit val="0.1"/>
        <c:minorUnit val="0.1"/>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Sheet2!$B$1</c:f>
              <c:strCache>
                <c:ptCount val="1"/>
                <c:pt idx="0">
                  <c:v>% Enrolled in College</c:v>
                </c:pt>
              </c:strCache>
            </c:strRef>
          </c:tx>
          <c:spPr>
            <a:solidFill>
              <a:srgbClr val="F47920"/>
            </a:solidFill>
          </c:spPr>
          <c:invertIfNegative val="0"/>
          <c:cat>
            <c:strRef>
              <c:f>Sheet2!$A$2:$A$17</c:f>
              <c:strCache>
                <c:ptCount val="16"/>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strCache>
            </c:strRef>
          </c:cat>
          <c:val>
            <c:numRef>
              <c:f>Sheet2!$B$2:$B$17</c:f>
              <c:numCache>
                <c:formatCode>0%</c:formatCode>
                <c:ptCount val="16"/>
                <c:pt idx="0">
                  <c:v>0.92</c:v>
                </c:pt>
                <c:pt idx="1">
                  <c:v>0.93</c:v>
                </c:pt>
                <c:pt idx="2">
                  <c:v>0.94</c:v>
                </c:pt>
                <c:pt idx="3">
                  <c:v>0.56</c:v>
                </c:pt>
                <c:pt idx="4">
                  <c:v>0.4</c:v>
                </c:pt>
                <c:pt idx="5">
                  <c:v>0.79</c:v>
                </c:pt>
                <c:pt idx="6">
                  <c:v>0.41</c:v>
                </c:pt>
                <c:pt idx="7">
                  <c:v>0.31</c:v>
                </c:pt>
                <c:pt idx="8">
                  <c:v>0.42</c:v>
                </c:pt>
                <c:pt idx="9">
                  <c:v>0.55</c:v>
                </c:pt>
                <c:pt idx="10">
                  <c:v>0.15</c:v>
                </c:pt>
                <c:pt idx="11">
                  <c:v>0.22</c:v>
                </c:pt>
                <c:pt idx="12">
                  <c:v>0.44</c:v>
                </c:pt>
                <c:pt idx="13">
                  <c:v>0.29</c:v>
                </c:pt>
                <c:pt idx="14">
                  <c:v>0.5</c:v>
                </c:pt>
                <c:pt idx="15">
                  <c:v>0.6</c:v>
                </c:pt>
              </c:numCache>
            </c:numRef>
          </c:val>
          <c:extLst xmlns:c16r2="http://schemas.microsoft.com/office/drawing/2015/06/chart">
            <c:ext xmlns:c16="http://schemas.microsoft.com/office/drawing/2014/chart" uri="{C3380CC4-5D6E-409C-BE32-E72D297353CC}">
              <c16:uniqueId val="{00000000-CEF0-4C3A-AAE7-8DA6DF752D74}"/>
            </c:ext>
          </c:extLst>
        </c:ser>
        <c:ser>
          <c:idx val="1"/>
          <c:order val="1"/>
          <c:tx>
            <c:strRef>
              <c:f>Sheet2!$C$1</c:f>
              <c:strCache>
                <c:ptCount val="1"/>
                <c:pt idx="0">
                  <c:v>% Completed FAFSA</c:v>
                </c:pt>
              </c:strCache>
            </c:strRef>
          </c:tx>
          <c:spPr>
            <a:solidFill>
              <a:srgbClr val="415968"/>
            </a:solidFill>
          </c:spPr>
          <c:invertIfNegative val="0"/>
          <c:cat>
            <c:strRef>
              <c:f>Sheet2!$A$2:$A$17</c:f>
              <c:strCache>
                <c:ptCount val="16"/>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strCache>
            </c:strRef>
          </c:cat>
          <c:val>
            <c:numRef>
              <c:f>Sheet2!$C$2:$C$17</c:f>
              <c:numCache>
                <c:formatCode>0%</c:formatCode>
                <c:ptCount val="16"/>
                <c:pt idx="0">
                  <c:v>0.8</c:v>
                </c:pt>
                <c:pt idx="1">
                  <c:v>0.75</c:v>
                </c:pt>
                <c:pt idx="2">
                  <c:v>0.9</c:v>
                </c:pt>
                <c:pt idx="3">
                  <c:v>0.3</c:v>
                </c:pt>
                <c:pt idx="4">
                  <c:v>0.1</c:v>
                </c:pt>
                <c:pt idx="5">
                  <c:v>0.71</c:v>
                </c:pt>
                <c:pt idx="6">
                  <c:v>0.15</c:v>
                </c:pt>
                <c:pt idx="7">
                  <c:v>0.19</c:v>
                </c:pt>
                <c:pt idx="8">
                  <c:v>0.35</c:v>
                </c:pt>
                <c:pt idx="9">
                  <c:v>0.53</c:v>
                </c:pt>
                <c:pt idx="10">
                  <c:v>0.06</c:v>
                </c:pt>
                <c:pt idx="11">
                  <c:v>0.12</c:v>
                </c:pt>
                <c:pt idx="12">
                  <c:v>0.42</c:v>
                </c:pt>
                <c:pt idx="13">
                  <c:v>0.19</c:v>
                </c:pt>
                <c:pt idx="14">
                  <c:v>0.52</c:v>
                </c:pt>
                <c:pt idx="15">
                  <c:v>0.56</c:v>
                </c:pt>
              </c:numCache>
            </c:numRef>
          </c:val>
          <c:extLst xmlns:c16r2="http://schemas.microsoft.com/office/drawing/2015/06/chart">
            <c:ext xmlns:c16="http://schemas.microsoft.com/office/drawing/2014/chart" uri="{C3380CC4-5D6E-409C-BE32-E72D297353CC}">
              <c16:uniqueId val="{00000001-CEF0-4C3A-AAE7-8DA6DF752D74}"/>
            </c:ext>
          </c:extLst>
        </c:ser>
        <c:ser>
          <c:idx val="2"/>
          <c:order val="2"/>
          <c:tx>
            <c:strRef>
              <c:f>Sheet2!$D$1</c:f>
              <c:strCache>
                <c:ptCount val="1"/>
                <c:pt idx="0">
                  <c:v>% Economically Disadvantaged</c:v>
                </c:pt>
              </c:strCache>
            </c:strRef>
          </c:tx>
          <c:spPr>
            <a:solidFill>
              <a:srgbClr val="E9B715"/>
            </a:solidFill>
          </c:spPr>
          <c:invertIfNegative val="0"/>
          <c:cat>
            <c:strRef>
              <c:f>Sheet2!$A$2:$A$17</c:f>
              <c:strCache>
                <c:ptCount val="16"/>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pt idx="15">
                  <c:v>P</c:v>
                </c:pt>
              </c:strCache>
            </c:strRef>
          </c:cat>
          <c:val>
            <c:numRef>
              <c:f>Sheet2!$D$2:$D$17</c:f>
              <c:numCache>
                <c:formatCode>0%</c:formatCode>
                <c:ptCount val="16"/>
                <c:pt idx="0">
                  <c:v>0.18</c:v>
                </c:pt>
                <c:pt idx="1">
                  <c:v>0.19</c:v>
                </c:pt>
                <c:pt idx="2">
                  <c:v>0.22</c:v>
                </c:pt>
                <c:pt idx="3">
                  <c:v>0.45</c:v>
                </c:pt>
                <c:pt idx="4">
                  <c:v>0.49</c:v>
                </c:pt>
                <c:pt idx="5">
                  <c:v>0.66</c:v>
                </c:pt>
                <c:pt idx="6">
                  <c:v>0.73</c:v>
                </c:pt>
                <c:pt idx="7">
                  <c:v>0.81</c:v>
                </c:pt>
                <c:pt idx="8">
                  <c:v>0.88</c:v>
                </c:pt>
                <c:pt idx="9">
                  <c:v>0.89</c:v>
                </c:pt>
                <c:pt idx="10">
                  <c:v>0.9</c:v>
                </c:pt>
                <c:pt idx="11">
                  <c:v>0.91</c:v>
                </c:pt>
                <c:pt idx="12">
                  <c:v>0.93</c:v>
                </c:pt>
                <c:pt idx="13">
                  <c:v>0.94</c:v>
                </c:pt>
                <c:pt idx="14">
                  <c:v>0.95</c:v>
                </c:pt>
                <c:pt idx="15">
                  <c:v>0.96</c:v>
                </c:pt>
              </c:numCache>
            </c:numRef>
          </c:val>
          <c:extLst xmlns:c16r2="http://schemas.microsoft.com/office/drawing/2015/06/chart">
            <c:ext xmlns:c16="http://schemas.microsoft.com/office/drawing/2014/chart" uri="{C3380CC4-5D6E-409C-BE32-E72D297353CC}">
              <c16:uniqueId val="{00000002-CEF0-4C3A-AAE7-8DA6DF752D74}"/>
            </c:ext>
          </c:extLst>
        </c:ser>
        <c:dLbls>
          <c:showLegendKey val="0"/>
          <c:showVal val="0"/>
          <c:showCatName val="0"/>
          <c:showSerName val="0"/>
          <c:showPercent val="0"/>
          <c:showBubbleSize val="0"/>
        </c:dLbls>
        <c:gapWidth val="150"/>
        <c:axId val="2073761064"/>
        <c:axId val="2073764104"/>
      </c:barChart>
      <c:catAx>
        <c:axId val="2073761064"/>
        <c:scaling>
          <c:orientation val="minMax"/>
        </c:scaling>
        <c:delete val="0"/>
        <c:axPos val="b"/>
        <c:numFmt formatCode="General" sourceLinked="0"/>
        <c:majorTickMark val="out"/>
        <c:minorTickMark val="none"/>
        <c:tickLblPos val="nextTo"/>
        <c:crossAx val="2073764104"/>
        <c:crosses val="autoZero"/>
        <c:auto val="1"/>
        <c:lblAlgn val="ctr"/>
        <c:lblOffset val="100"/>
        <c:noMultiLvlLbl val="0"/>
      </c:catAx>
      <c:valAx>
        <c:axId val="2073764104"/>
        <c:scaling>
          <c:orientation val="minMax"/>
        </c:scaling>
        <c:delete val="0"/>
        <c:axPos val="l"/>
        <c:majorGridlines/>
        <c:numFmt formatCode="0%" sourceLinked="1"/>
        <c:majorTickMark val="out"/>
        <c:minorTickMark val="none"/>
        <c:tickLblPos val="nextTo"/>
        <c:crossAx val="20737610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Do you want to earn a post-secondary degree?</a:t>
            </a:r>
          </a:p>
        </c:rich>
      </c:tx>
      <c:layout/>
      <c:overlay val="0"/>
    </c:title>
    <c:autoTitleDeleted val="0"/>
    <c:plotArea>
      <c:layout/>
      <c:pieChart>
        <c:varyColors val="1"/>
        <c:ser>
          <c:idx val="0"/>
          <c:order val="0"/>
          <c:dPt>
            <c:idx val="0"/>
            <c:bubble3D val="0"/>
            <c:spPr>
              <a:solidFill>
                <a:srgbClr val="F47920"/>
              </a:solidFill>
            </c:spPr>
            <c:extLst xmlns:c16r2="http://schemas.microsoft.com/office/drawing/2015/06/chart">
              <c:ext xmlns:c16="http://schemas.microsoft.com/office/drawing/2014/chart" uri="{C3380CC4-5D6E-409C-BE32-E72D297353CC}">
                <c16:uniqueId val="{00000001-92CA-4339-BF38-6810BBAA8E06}"/>
              </c:ext>
            </c:extLst>
          </c:dPt>
          <c:dPt>
            <c:idx val="1"/>
            <c:bubble3D val="0"/>
            <c:spPr>
              <a:solidFill>
                <a:srgbClr val="415968"/>
              </a:solidFill>
            </c:spPr>
            <c:extLst xmlns:c16r2="http://schemas.microsoft.com/office/drawing/2015/06/chart">
              <c:ext xmlns:c16="http://schemas.microsoft.com/office/drawing/2014/chart" uri="{C3380CC4-5D6E-409C-BE32-E72D297353CC}">
                <c16:uniqueId val="{00000003-92CA-4339-BF38-6810BBAA8E06}"/>
              </c:ext>
            </c:extLst>
          </c:dPt>
          <c:dPt>
            <c:idx val="2"/>
            <c:bubble3D val="0"/>
            <c:spPr>
              <a:solidFill>
                <a:srgbClr val="E9B715"/>
              </a:solidFill>
            </c:spPr>
            <c:extLst xmlns:c16r2="http://schemas.microsoft.com/office/drawing/2015/06/chart">
              <c:ext xmlns:c16="http://schemas.microsoft.com/office/drawing/2014/chart" uri="{C3380CC4-5D6E-409C-BE32-E72D297353CC}">
                <c16:uniqueId val="{00000005-92CA-4339-BF38-6810BBAA8E06}"/>
              </c:ext>
            </c:extLst>
          </c:dPt>
          <c:dLbls>
            <c:dLbl>
              <c:idx val="2"/>
              <c:layout>
                <c:manualLayout>
                  <c:x val="-0.222622369572225"/>
                  <c:y val="0.0442861439195101"/>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2CA-4339-BF38-6810BBAA8E06}"/>
                </c:ext>
              </c:extLst>
            </c:dLbl>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Sheet1!$A$21:$A$23</c:f>
              <c:strCache>
                <c:ptCount val="3"/>
                <c:pt idx="0">
                  <c:v>Yes</c:v>
                </c:pt>
                <c:pt idx="1">
                  <c:v>No</c:v>
                </c:pt>
                <c:pt idx="2">
                  <c:v>Undecided</c:v>
                </c:pt>
              </c:strCache>
            </c:strRef>
          </c:cat>
          <c:val>
            <c:numRef>
              <c:f>Sheet1!$B$21:$B$23</c:f>
              <c:numCache>
                <c:formatCode>0%</c:formatCode>
                <c:ptCount val="3"/>
                <c:pt idx="0">
                  <c:v>0.8</c:v>
                </c:pt>
                <c:pt idx="1">
                  <c:v>0.18</c:v>
                </c:pt>
                <c:pt idx="2">
                  <c:v>0.02</c:v>
                </c:pt>
              </c:numCache>
            </c:numRef>
          </c:val>
          <c:extLst xmlns:c16r2="http://schemas.microsoft.com/office/drawing/2015/06/chart">
            <c:ext xmlns:c16="http://schemas.microsoft.com/office/drawing/2014/chart" uri="{C3380CC4-5D6E-409C-BE32-E72D297353CC}">
              <c16:uniqueId val="{00000006-92CA-4339-BF38-6810BBAA8E06}"/>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Do you plan on applying for and enrolling in a post-secondary program upon graduation? </a:t>
            </a:r>
          </a:p>
        </c:rich>
      </c:tx>
      <c:layout/>
      <c:overlay val="0"/>
    </c:title>
    <c:autoTitleDeleted val="0"/>
    <c:plotArea>
      <c:layout/>
      <c:pieChart>
        <c:varyColors val="1"/>
        <c:ser>
          <c:idx val="0"/>
          <c:order val="0"/>
          <c:dPt>
            <c:idx val="0"/>
            <c:bubble3D val="0"/>
            <c:spPr>
              <a:solidFill>
                <a:srgbClr val="F47920"/>
              </a:solidFill>
            </c:spPr>
            <c:extLst xmlns:c16r2="http://schemas.microsoft.com/office/drawing/2015/06/chart">
              <c:ext xmlns:c16="http://schemas.microsoft.com/office/drawing/2014/chart" uri="{C3380CC4-5D6E-409C-BE32-E72D297353CC}">
                <c16:uniqueId val="{00000001-9895-4549-98BF-1D1D70A65BEA}"/>
              </c:ext>
            </c:extLst>
          </c:dPt>
          <c:dPt>
            <c:idx val="1"/>
            <c:bubble3D val="0"/>
            <c:spPr>
              <a:solidFill>
                <a:srgbClr val="415968"/>
              </a:solidFill>
            </c:spPr>
            <c:extLst xmlns:c16r2="http://schemas.microsoft.com/office/drawing/2015/06/chart">
              <c:ext xmlns:c16="http://schemas.microsoft.com/office/drawing/2014/chart" uri="{C3380CC4-5D6E-409C-BE32-E72D297353CC}">
                <c16:uniqueId val="{00000003-9895-4549-98BF-1D1D70A65BEA}"/>
              </c:ext>
            </c:extLst>
          </c:dPt>
          <c:dPt>
            <c:idx val="2"/>
            <c:bubble3D val="0"/>
            <c:spPr>
              <a:solidFill>
                <a:srgbClr val="E9B715"/>
              </a:solidFill>
            </c:spPr>
            <c:extLst xmlns:c16r2="http://schemas.microsoft.com/office/drawing/2015/06/chart">
              <c:ext xmlns:c16="http://schemas.microsoft.com/office/drawing/2014/chart" uri="{C3380CC4-5D6E-409C-BE32-E72D297353CC}">
                <c16:uniqueId val="{00000005-9895-4549-98BF-1D1D70A65BEA}"/>
              </c:ext>
            </c:extLst>
          </c:dPt>
          <c:dLbls>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Sheet1!$A$26:$A$28</c:f>
              <c:strCache>
                <c:ptCount val="3"/>
                <c:pt idx="0">
                  <c:v>Yes</c:v>
                </c:pt>
                <c:pt idx="1">
                  <c:v>No</c:v>
                </c:pt>
                <c:pt idx="2">
                  <c:v>Undecided</c:v>
                </c:pt>
              </c:strCache>
            </c:strRef>
          </c:cat>
          <c:val>
            <c:numRef>
              <c:f>Sheet1!$B$26:$B$28</c:f>
              <c:numCache>
                <c:formatCode>0%</c:formatCode>
                <c:ptCount val="3"/>
                <c:pt idx="0">
                  <c:v>0.52</c:v>
                </c:pt>
                <c:pt idx="1">
                  <c:v>0.26</c:v>
                </c:pt>
                <c:pt idx="2">
                  <c:v>0.22</c:v>
                </c:pt>
              </c:numCache>
            </c:numRef>
          </c:val>
          <c:extLst xmlns:c16r2="http://schemas.microsoft.com/office/drawing/2015/06/chart">
            <c:ext xmlns:c16="http://schemas.microsoft.com/office/drawing/2014/chart" uri="{C3380CC4-5D6E-409C-BE32-E72D297353CC}">
              <c16:uniqueId val="{00000006-9895-4549-98BF-1D1D70A65BEA}"/>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8DC9AC3-B8D4-4C34-B41C-3640CA76BD65}" type="datetimeFigureOut">
              <a:rPr lang="en-US" smtClean="0">
                <a:latin typeface="Arial" panose="020B0604020202020204" pitchFamily="34" charset="0"/>
              </a:rPr>
              <a:t>11/7/16</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74BF2FD-E8A6-4B67-BBC1-21F80D36AA8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3476488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Arial" panose="020B0604020202020204" pitchFamily="34" charset="0"/>
              </a:defRPr>
            </a:lvl1pPr>
          </a:lstStyle>
          <a:p>
            <a:fld id="{F593153C-7A7B-4DEC-836A-E497980A00E9}" type="datetimeFigureOut">
              <a:rPr lang="en-US" smtClean="0"/>
              <a:pPr/>
              <a:t>11/7/16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Arial" panose="020B0604020202020204" pitchFamily="34" charset="0"/>
              </a:defRPr>
            </a:lvl1pPr>
          </a:lstStyle>
          <a:p>
            <a:fld id="{47A89E02-2424-41E1-A664-A19FAFA8F31C}" type="slidenum">
              <a:rPr lang="en-US" smtClean="0"/>
              <a:pPr/>
              <a:t>‹#›</a:t>
            </a:fld>
            <a:endParaRPr lang="en-US" dirty="0"/>
          </a:p>
        </p:txBody>
      </p:sp>
    </p:spTree>
    <p:extLst>
      <p:ext uri="{BB962C8B-B14F-4D97-AF65-F5344CB8AC3E}">
        <p14:creationId xmlns:p14="http://schemas.microsoft.com/office/powerpoint/2010/main" val="390057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008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section</a:t>
            </a:r>
            <a:r>
              <a:rPr lang="en-US" baseline="0" dirty="0"/>
              <a:t> frames the challenge at the highest level and sets the result (focus) for the work that will be completed.</a:t>
            </a:r>
          </a:p>
          <a:p>
            <a:endParaRPr lang="en-US" dirty="0"/>
          </a:p>
          <a:p>
            <a:r>
              <a:rPr lang="en-US" dirty="0"/>
              <a:t>Directions for completing</a:t>
            </a:r>
            <a:r>
              <a:rPr lang="en-US" baseline="0" dirty="0"/>
              <a:t> Result section:</a:t>
            </a:r>
          </a:p>
          <a:p>
            <a:pPr marL="228600" indent="-228600">
              <a:buAutoNum type="arabicParenR"/>
            </a:pPr>
            <a:r>
              <a:rPr lang="en-US" baseline="0" dirty="0"/>
              <a:t>Result Statement – A statement of well being written in plain language focused on a </a:t>
            </a:r>
            <a:r>
              <a:rPr lang="en-US" b="1" baseline="0" dirty="0"/>
              <a:t>community level outcome </a:t>
            </a:r>
            <a:r>
              <a:rPr lang="en-US" baseline="0" dirty="0"/>
              <a:t>(e.g., early grade reading, middle grade math, high school graduation). Do not use words like increase, decrease, improve, etc. Avoid using a tiered result, which can be a factor, indicator or driver of the overall result. </a:t>
            </a:r>
          </a:p>
          <a:p>
            <a:r>
              <a:rPr lang="en-US" baseline="0" dirty="0"/>
              <a:t>	Example: </a:t>
            </a:r>
            <a:r>
              <a:rPr lang="en-US" sz="1200" dirty="0">
                <a:solidFill>
                  <a:srgbClr val="425968"/>
                </a:solidFill>
              </a:rPr>
              <a:t>All children in Camden County will enroll in post-secondary education</a:t>
            </a:r>
          </a:p>
          <a:p>
            <a:pPr marL="0" indent="0">
              <a:buNone/>
            </a:pPr>
            <a:endParaRPr lang="en-US" baseline="0" dirty="0"/>
          </a:p>
          <a:p>
            <a:pPr marL="0" indent="0">
              <a:buNone/>
            </a:pPr>
            <a:r>
              <a:rPr lang="en-US" baseline="0" dirty="0"/>
              <a:t>2) Core Indicator – A </a:t>
            </a:r>
            <a:r>
              <a:rPr lang="en-US" sz="1200" baseline="0" dirty="0">
                <a:solidFill>
                  <a:srgbClr val="425968"/>
                </a:solidFill>
              </a:rPr>
              <a:t>s</a:t>
            </a:r>
            <a:r>
              <a:rPr lang="en-US" sz="1200" dirty="0">
                <a:solidFill>
                  <a:srgbClr val="425968"/>
                </a:solidFill>
              </a:rPr>
              <a:t>pecific measure that will be used to track progress on moving the result (community level outcome) and has been agreed upon to be the main metric, or one that directly measures an outcome. </a:t>
            </a:r>
          </a:p>
          <a:p>
            <a:r>
              <a:rPr lang="en-US" sz="1200" dirty="0">
                <a:solidFill>
                  <a:srgbClr val="425968"/>
                </a:solidFill>
              </a:rPr>
              <a:t>	Example:</a:t>
            </a:r>
            <a:r>
              <a:rPr lang="en-US" sz="1200" baseline="0" dirty="0">
                <a:solidFill>
                  <a:srgbClr val="425968"/>
                </a:solidFill>
              </a:rPr>
              <a:t> </a:t>
            </a:r>
            <a:r>
              <a:rPr lang="en-US" sz="1200" dirty="0">
                <a:solidFill>
                  <a:srgbClr val="425968"/>
                </a:solidFill>
              </a:rPr>
              <a:t>% of students enrolling in post-secondary education</a:t>
            </a:r>
          </a:p>
          <a:p>
            <a:pPr marL="0" indent="0">
              <a:buNone/>
            </a:pPr>
            <a:endParaRPr lang="en-US" sz="1200" baseline="0" dirty="0">
              <a:solidFill>
                <a:srgbClr val="425968"/>
              </a:solidFill>
            </a:endParaRPr>
          </a:p>
          <a:p>
            <a:pPr marL="0" indent="0">
              <a:buNone/>
            </a:pPr>
            <a:r>
              <a:rPr lang="en-US" sz="1200" baseline="0" dirty="0">
                <a:solidFill>
                  <a:srgbClr val="425968"/>
                </a:solidFill>
              </a:rPr>
              <a:t>3) Measurement Tool – Identify where the data for the core indicator will come from.</a:t>
            </a:r>
          </a:p>
          <a:p>
            <a:r>
              <a:rPr lang="en-US" sz="1200" baseline="0" dirty="0">
                <a:solidFill>
                  <a:srgbClr val="425968"/>
                </a:solidFill>
              </a:rPr>
              <a:t>	Example: </a:t>
            </a:r>
            <a:r>
              <a:rPr lang="en-US" sz="1200" dirty="0">
                <a:solidFill>
                  <a:srgbClr val="425968"/>
                </a:solidFill>
              </a:rPr>
              <a:t>National Student Clearinghouse</a:t>
            </a:r>
            <a:endParaRPr lang="en-US" sz="1200" b="1" dirty="0">
              <a:solidFill>
                <a:srgbClr val="425968"/>
              </a:solidFill>
            </a:endParaRPr>
          </a:p>
          <a:p>
            <a:pPr marL="0" indent="0">
              <a:buNone/>
            </a:pPr>
            <a:r>
              <a:rPr lang="en-US" sz="1200" dirty="0">
                <a:solidFill>
                  <a:srgbClr val="425968"/>
                </a:solidFill>
              </a:rPr>
              <a:t>	</a:t>
            </a:r>
          </a:p>
        </p:txBody>
      </p:sp>
      <p:sp>
        <p:nvSpPr>
          <p:cNvPr id="4" name="Slide Number Placeholder 3"/>
          <p:cNvSpPr>
            <a:spLocks noGrp="1"/>
          </p:cNvSpPr>
          <p:nvPr>
            <p:ph type="sldNum" sz="quarter" idx="10"/>
          </p:nvPr>
        </p:nvSpPr>
        <p:spPr/>
        <p:txBody>
          <a:bodyPr/>
          <a:lstStyle/>
          <a:p>
            <a:fld id="{47A89E02-2424-41E1-A664-A19FAFA8F31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mn-cs"/>
              </a:rPr>
              <a:t>This section lays out the current reality or what is currently happening around the outcome or result using facts, graphs and charts that are all rooted in or connected to data. </a:t>
            </a:r>
          </a:p>
          <a:p>
            <a:r>
              <a:rPr lang="en-US" sz="1200" kern="1200" dirty="0">
                <a:solidFill>
                  <a:schemeClr val="tx1"/>
                </a:solidFill>
                <a:effectLst/>
                <a:latin typeface="Arial" panose="020B0604020202020204" pitchFamily="34" charset="0"/>
                <a:ea typeface="+mn-ea"/>
                <a:cs typeface="+mn-cs"/>
              </a:rPr>
              <a:t> </a:t>
            </a:r>
          </a:p>
          <a:p>
            <a:r>
              <a:rPr lang="en-US" sz="1200" u="sng" kern="1200" dirty="0">
                <a:solidFill>
                  <a:schemeClr val="tx1"/>
                </a:solidFill>
                <a:effectLst/>
                <a:latin typeface="Arial" panose="020B0604020202020204" pitchFamily="34" charset="0"/>
                <a:ea typeface="+mn-ea"/>
                <a:cs typeface="+mn-cs"/>
              </a:rPr>
              <a:t>Directions for completing Current Conditions section</a:t>
            </a:r>
            <a:r>
              <a:rPr lang="en-US" sz="1200" kern="1200" dirty="0">
                <a:solidFill>
                  <a:schemeClr val="tx1"/>
                </a:solidFill>
                <a:effectLst/>
                <a:latin typeface="Arial" panose="020B0604020202020204" pitchFamily="34" charset="0"/>
                <a:ea typeface="+mn-ea"/>
                <a:cs typeface="+mn-cs"/>
              </a:rPr>
              <a:t>:</a:t>
            </a:r>
          </a:p>
          <a:p>
            <a:r>
              <a:rPr lang="en-US" sz="1200" kern="1200" dirty="0">
                <a:solidFill>
                  <a:schemeClr val="tx1"/>
                </a:solidFill>
                <a:effectLst/>
                <a:latin typeface="Arial" panose="020B0604020202020204" pitchFamily="34" charset="0"/>
                <a:ea typeface="+mn-ea"/>
                <a:cs typeface="+mn-cs"/>
              </a:rPr>
              <a:t>To complete this section you will need to include charts, graphs and other data visualization tools to document the current conditions. To complete this section you may want to include the following information:</a:t>
            </a:r>
          </a:p>
          <a:p>
            <a:pPr lvl="0"/>
            <a:r>
              <a:rPr lang="en-US" sz="1200" b="1" kern="1200" dirty="0">
                <a:solidFill>
                  <a:schemeClr val="tx1"/>
                </a:solidFill>
                <a:effectLst/>
                <a:latin typeface="Arial" panose="020B0604020202020204" pitchFamily="34" charset="0"/>
                <a:ea typeface="+mn-ea"/>
                <a:cs typeface="+mn-cs"/>
              </a:rPr>
              <a:t>1) Whole Population Data</a:t>
            </a:r>
            <a:r>
              <a:rPr lang="en-US" sz="1200" kern="1200" dirty="0">
                <a:solidFill>
                  <a:schemeClr val="tx1"/>
                </a:solidFill>
                <a:effectLst/>
                <a:latin typeface="Arial" panose="020B0604020202020204" pitchFamily="34" charset="0"/>
                <a:ea typeface="+mn-ea"/>
                <a:cs typeface="+mn-cs"/>
              </a:rPr>
              <a:t> - The total scope of the population you are trying to impact. You’ll want to include general or introductory information about the population that you are focused on and define specific boundaries. You also want to identify and be as specific as possible with the total number.)</a:t>
            </a:r>
            <a:endParaRPr lang="en-US" dirty="0">
              <a:effectLst/>
            </a:endParaRPr>
          </a:p>
          <a:p>
            <a:pPr lvl="0"/>
            <a:r>
              <a:rPr lang="en-US" sz="1200" b="1" kern="1200" dirty="0">
                <a:solidFill>
                  <a:schemeClr val="tx1"/>
                </a:solidFill>
                <a:effectLst/>
                <a:latin typeface="Arial" panose="020B0604020202020204" pitchFamily="34" charset="0"/>
                <a:ea typeface="+mn-ea"/>
                <a:cs typeface="+mn-cs"/>
              </a:rPr>
              <a:t>2) Trend Over Time Data –</a:t>
            </a:r>
            <a:r>
              <a:rPr lang="en-US" sz="1200" kern="1200" dirty="0">
                <a:solidFill>
                  <a:schemeClr val="tx1"/>
                </a:solidFill>
                <a:effectLst/>
                <a:latin typeface="Arial" panose="020B0604020202020204" pitchFamily="34" charset="0"/>
                <a:ea typeface="+mn-ea"/>
                <a:cs typeface="+mn-cs"/>
              </a:rPr>
              <a:t> 5-year trend data is preferred </a:t>
            </a:r>
            <a:endParaRPr lang="en-US" dirty="0">
              <a:effectLst/>
            </a:endParaRPr>
          </a:p>
          <a:p>
            <a:pPr lvl="0"/>
            <a:r>
              <a:rPr lang="en-US" sz="1200" b="1" kern="1200" dirty="0">
                <a:solidFill>
                  <a:schemeClr val="tx1"/>
                </a:solidFill>
                <a:effectLst/>
                <a:latin typeface="Arial" panose="020B0604020202020204" pitchFamily="34" charset="0"/>
                <a:ea typeface="+mn-ea"/>
                <a:cs typeface="+mn-cs"/>
              </a:rPr>
              <a:t>3) Disaggregated Data</a:t>
            </a:r>
            <a:r>
              <a:rPr lang="en-US" sz="1200" kern="1200" dirty="0">
                <a:solidFill>
                  <a:schemeClr val="tx1"/>
                </a:solidFill>
                <a:effectLst/>
                <a:latin typeface="Arial" panose="020B0604020202020204" pitchFamily="34" charset="0"/>
                <a:ea typeface="+mn-ea"/>
                <a:cs typeface="+mn-cs"/>
              </a:rPr>
              <a:t> - When possible, include as much disaggregated data as possible. Include disaggregated whole population data &amp; trend over time data.</a:t>
            </a:r>
            <a:endParaRPr lang="en-US" dirty="0">
              <a:effectLst/>
            </a:endParaRPr>
          </a:p>
          <a:p>
            <a:pPr lvl="0"/>
            <a:r>
              <a:rPr lang="en-US" sz="1200" b="1" kern="1200" dirty="0">
                <a:solidFill>
                  <a:schemeClr val="tx1"/>
                </a:solidFill>
                <a:effectLst/>
                <a:latin typeface="Arial" panose="020B0604020202020204" pitchFamily="34" charset="0"/>
                <a:ea typeface="+mn-ea"/>
                <a:cs typeface="+mn-cs"/>
              </a:rPr>
              <a:t>4) Bright Spots Data</a:t>
            </a:r>
            <a:r>
              <a:rPr lang="en-US" sz="1200" kern="1200" dirty="0">
                <a:solidFill>
                  <a:schemeClr val="tx1"/>
                </a:solidFill>
                <a:effectLst/>
                <a:latin typeface="Arial" panose="020B0604020202020204" pitchFamily="34" charset="0"/>
                <a:ea typeface="+mn-ea"/>
                <a:cs typeface="+mn-cs"/>
              </a:rPr>
              <a:t> - Are there any places in your community where the data shows that people are beating the odds?</a:t>
            </a:r>
            <a:endParaRPr lang="en-US" dirty="0">
              <a:effectLst/>
            </a:endParaRPr>
          </a:p>
          <a:p>
            <a:r>
              <a:rPr lang="en-US" sz="1200" kern="1200" dirty="0">
                <a:solidFill>
                  <a:schemeClr val="tx1"/>
                </a:solidFill>
                <a:effectLst/>
                <a:latin typeface="Arial" panose="020B0604020202020204" pitchFamily="34" charset="0"/>
                <a:ea typeface="+mn-ea"/>
                <a:cs typeface="+mn-cs"/>
              </a:rPr>
              <a:t> </a:t>
            </a:r>
          </a:p>
          <a:p>
            <a:r>
              <a:rPr lang="en-US" sz="1200" kern="1200" dirty="0">
                <a:solidFill>
                  <a:schemeClr val="tx1"/>
                </a:solidFill>
                <a:effectLst/>
                <a:latin typeface="Arial" panose="020B0604020202020204" pitchFamily="34" charset="0"/>
                <a:ea typeface="+mn-ea"/>
                <a:cs typeface="+mn-cs"/>
              </a:rPr>
              <a:t>Hint: Drill down as far as you can with your data. If you have disaggregated data make sure it’s included, if you have partner- or student-level data include that. The more detailed data you have in this section the better.  </a:t>
            </a:r>
          </a:p>
          <a:p>
            <a:endParaRPr lang="en-US" dirty="0"/>
          </a:p>
          <a:p>
            <a:r>
              <a:rPr lang="en-US" dirty="0"/>
              <a:t>Resource:</a:t>
            </a:r>
            <a:r>
              <a:rPr lang="en-US" baseline="0" dirty="0"/>
              <a:t> Have data but need a tool to calculate chronic absenteeism? </a:t>
            </a:r>
            <a:r>
              <a:rPr lang="en-US" baseline="0" dirty="0" err="1"/>
              <a:t>AttendanceWorks</a:t>
            </a:r>
            <a:r>
              <a:rPr lang="en-US" baseline="0" dirty="0"/>
              <a:t> has free Attendance Tracking Tools at the district and school level. These self-calculating spreadsheets are available at the elementary, middle, and high school level and auto-analyze chronic absenteeism rates by school, grade, and racial/ethnic subgroups as well as a list of absentee students. You can download the tool at http://www.attendanceworks.org/tools/tools-for-calculating-chronic-absence/. </a:t>
            </a:r>
            <a:endParaRPr lang="en-US" dirty="0"/>
          </a:p>
        </p:txBody>
      </p:sp>
      <p:sp>
        <p:nvSpPr>
          <p:cNvPr id="4" name="Slide Number Placeholder 3"/>
          <p:cNvSpPr>
            <a:spLocks noGrp="1"/>
          </p:cNvSpPr>
          <p:nvPr>
            <p:ph type="sldNum" sz="quarter" idx="10"/>
          </p:nvPr>
        </p:nvSpPr>
        <p:spPr/>
        <p:txBody>
          <a:bodyPr/>
          <a:lstStyle/>
          <a:p>
            <a:fld id="{47A89E02-2424-41E1-A664-A19FAFA8F31C}" type="slidenum">
              <a:rPr lang="en-US" smtClean="0"/>
              <a:pPr/>
              <a:t>5</a:t>
            </a:fld>
            <a:endParaRPr lang="en-US" dirty="0"/>
          </a:p>
        </p:txBody>
      </p:sp>
    </p:spTree>
    <p:extLst>
      <p:ext uri="{BB962C8B-B14F-4D97-AF65-F5344CB8AC3E}">
        <p14:creationId xmlns:p14="http://schemas.microsoft.com/office/powerpoint/2010/main" val="121549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A89E02-2424-41E1-A664-A19FAFA8F31C}" type="slidenum">
              <a:rPr lang="en-US" smtClean="0"/>
              <a:pPr/>
              <a:t>6</a:t>
            </a:fld>
            <a:endParaRPr lang="en-US" dirty="0"/>
          </a:p>
        </p:txBody>
      </p:sp>
    </p:spTree>
    <p:extLst>
      <p:ext uri="{BB962C8B-B14F-4D97-AF65-F5344CB8AC3E}">
        <p14:creationId xmlns:p14="http://schemas.microsoft.com/office/powerpoint/2010/main" val="704148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00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A89E02-2424-41E1-A664-A19FAFA8F31C}"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1B2F81-EC94-413D-9E2E-069C516C98E4}" type="slidenum">
              <a:rPr lang="en-US" smtClean="0"/>
              <a:pPr>
                <a:defRPr/>
              </a:pPr>
              <a:t>13</a:t>
            </a:fld>
            <a:endParaRPr lang="en-US" dirty="0"/>
          </a:p>
        </p:txBody>
      </p:sp>
    </p:spTree>
    <p:extLst>
      <p:ext uri="{BB962C8B-B14F-4D97-AF65-F5344CB8AC3E}">
        <p14:creationId xmlns:p14="http://schemas.microsoft.com/office/powerpoint/2010/main" val="217985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25968"/>
        </a:solidFill>
        <a:effectLst/>
      </p:bgPr>
    </p:bg>
    <p:spTree>
      <p:nvGrpSpPr>
        <p:cNvPr id="1" name=""/>
        <p:cNvGrpSpPr/>
        <p:nvPr/>
      </p:nvGrpSpPr>
      <p:grpSpPr>
        <a:xfrm>
          <a:off x="0" y="0"/>
          <a:ext cx="0" cy="0"/>
          <a:chOff x="0" y="0"/>
          <a:chExt cx="0" cy="0"/>
        </a:xfrm>
      </p:grpSpPr>
      <p:pic>
        <p:nvPicPr>
          <p:cNvPr id="4" name="Picture 5" descr="\\kwfdncinsrv09\users$\rospertc\strive\National New\ppt graphic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85071" y="3657600"/>
            <a:ext cx="4381154" cy="3200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sz="32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3581400"/>
            <a:ext cx="6400800" cy="1752600"/>
          </a:xfr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sz="1200">
                <a:solidFill>
                  <a:prstClr val="white">
                    <a:lumMod val="65000"/>
                  </a:prstClr>
                </a:solidFill>
              </a:defRPr>
            </a:lvl1pPr>
          </a:lstStyle>
          <a:p>
            <a:pPr>
              <a:defRPr/>
            </a:pP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50288" y="6396324"/>
            <a:ext cx="2667002" cy="388651"/>
          </a:xfrm>
          <a:prstGeom prst="rect">
            <a:avLst/>
          </a:prstGeom>
        </p:spPr>
      </p:pic>
    </p:spTree>
    <p:extLst>
      <p:ext uri="{BB962C8B-B14F-4D97-AF65-F5344CB8AC3E}">
        <p14:creationId xmlns:p14="http://schemas.microsoft.com/office/powerpoint/2010/main" val="36516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3" name="Rectangle 22"/>
          <p:cNvSpPr/>
          <p:nvPr userDrawn="1"/>
        </p:nvSpPr>
        <p:spPr>
          <a:xfrm>
            <a:off x="0" y="0"/>
            <a:ext cx="9144000" cy="6858000"/>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0" y="2209800"/>
            <a:ext cx="9144000" cy="1828799"/>
          </a:xfrm>
        </p:spPr>
        <p:txBody>
          <a:bodyPr anchor="t"/>
          <a:lstStyle>
            <a:lvl1pPr algn="ctr">
              <a:defRPr sz="4800" b="1" cap="none">
                <a:solidFill>
                  <a:schemeClr val="bg1"/>
                </a:solidFill>
                <a:latin typeface="Arial" panose="020B0604020202020204" pitchFamily="34" charset="0"/>
                <a:ea typeface="Open Sans" panose="020B0606030504020204" pitchFamily="34" charset="0"/>
                <a:cs typeface="Arial" panose="020B0604020202020204" pitchFamily="34" charset="0"/>
              </a:defRPr>
            </a:lvl1p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0" y="4214813"/>
            <a:ext cx="9144000" cy="357187"/>
          </a:xfrm>
        </p:spPr>
        <p:txBody>
          <a:bodyPr anchor="b"/>
          <a:lstStyle>
            <a:lvl1pPr marL="0" indent="0" algn="ctr">
              <a:buNone/>
              <a:defRPr sz="240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5915270"/>
            <a:ext cx="2286000" cy="333129"/>
          </a:xfrm>
          <a:prstGeom prst="rect">
            <a:avLst/>
          </a:prstGeom>
        </p:spPr>
      </p:pic>
    </p:spTree>
    <p:extLst>
      <p:ext uri="{BB962C8B-B14F-4D97-AF65-F5344CB8AC3E}">
        <p14:creationId xmlns:p14="http://schemas.microsoft.com/office/powerpoint/2010/main" val="389628603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64167"/>
            <a:ext cx="9144000" cy="730512"/>
          </a:xfrm>
          <a:prstGeom prst="rect">
            <a:avLst/>
          </a:prstGeom>
        </p:spPr>
      </p:pic>
      <p:sp>
        <p:nvSpPr>
          <p:cNvPr id="15" name="Rectangle 14"/>
          <p:cNvSpPr/>
          <p:nvPr userDrawn="1"/>
        </p:nvSpPr>
        <p:spPr>
          <a:xfrm>
            <a:off x="0" y="0"/>
            <a:ext cx="9144000" cy="838200"/>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6" name="Text Placeholder 11"/>
          <p:cNvSpPr txBox="1">
            <a:spLocks/>
          </p:cNvSpPr>
          <p:nvPr userDrawn="1"/>
        </p:nvSpPr>
        <p:spPr>
          <a:xfrm>
            <a:off x="6540500" y="6600836"/>
            <a:ext cx="2603500" cy="257175"/>
          </a:xfrm>
          <a:prstGeom prst="rect">
            <a:avLst/>
          </a:prstGeom>
        </p:spPr>
        <p:txBody>
          <a:bodyPr/>
          <a:lstStyle>
            <a:lvl5pPr marL="2057400" indent="-1709738" algn="r">
              <a:buNone/>
              <a:defRPr sz="1200">
                <a:solidFill>
                  <a:schemeClr val="bg1">
                    <a:lumMod val="65000"/>
                  </a:schemeClr>
                </a:solidFill>
              </a:defRPr>
            </a:lvl5pPr>
          </a:lstStyle>
          <a:p>
            <a:pPr lvl="4">
              <a:spcBef>
                <a:spcPct val="20000"/>
              </a:spcBef>
              <a:buFont typeface="Arial" pitchFamily="34" charset="0"/>
              <a:buNone/>
              <a:defRPr/>
            </a:pPr>
            <a:fld id="{AF9DDBD8-A179-4CE2-AC95-690EC9E5B6FB}" type="slidenum">
              <a:rPr lang="en-US" smtClean="0">
                <a:solidFill>
                  <a:prstClr val="white">
                    <a:lumMod val="65000"/>
                  </a:prstClr>
                </a:solidFill>
                <a:latin typeface="Arial" panose="020B0604020202020204" pitchFamily="34" charset="0"/>
                <a:cs typeface="Arial" panose="020B0604020202020204" pitchFamily="34" charset="0"/>
              </a:rPr>
              <a:pPr lvl="4">
                <a:spcBef>
                  <a:spcPct val="20000"/>
                </a:spcBef>
                <a:buFont typeface="Arial" pitchFamily="34" charset="0"/>
                <a:buNone/>
                <a:defRPr/>
              </a:pPr>
              <a:t>‹#›</a:t>
            </a:fld>
            <a:endParaRPr lang="en-US" dirty="0">
              <a:solidFill>
                <a:prstClr val="white">
                  <a:lumMod val="65000"/>
                </a:prstClr>
              </a:solidFill>
              <a:latin typeface="Arial" panose="020B0604020202020204" pitchFamily="34" charset="0"/>
              <a:cs typeface="Arial" panose="020B0604020202020204" pitchFamily="34" charset="0"/>
            </a:endParaRPr>
          </a:p>
        </p:txBody>
      </p:sp>
      <p:sp>
        <p:nvSpPr>
          <p:cNvPr id="10" name="Title 9"/>
          <p:cNvSpPr>
            <a:spLocks noGrp="1"/>
          </p:cNvSpPr>
          <p:nvPr>
            <p:ph type="title"/>
          </p:nvPr>
        </p:nvSpPr>
        <p:spPr>
          <a:xfrm>
            <a:off x="685800" y="0"/>
            <a:ext cx="7772400" cy="1143000"/>
          </a:xfrm>
        </p:spPr>
        <p:txBody>
          <a:bodyPr/>
          <a:lstStyle>
            <a:lvl1pPr>
              <a:defRPr sz="3200">
                <a:solidFill>
                  <a:schemeClr val="bg1"/>
                </a:solidFill>
                <a:latin typeface="Arial" panose="020B0604020202020204" pitchFamily="34" charset="0"/>
                <a:cs typeface="Arial" panose="020B0604020202020204" pitchFamily="34" charset="0"/>
              </a:defRPr>
            </a:lvl1pPr>
          </a:lstStyle>
          <a:p>
            <a:endParaRPr lang="en-US" b="1" dirty="0">
              <a:solidFill>
                <a:srgbClr val="F4792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6633506"/>
            <a:ext cx="1316398" cy="191833"/>
          </a:xfrm>
          <a:prstGeom prst="rect">
            <a:avLst/>
          </a:prstGeom>
        </p:spPr>
      </p:pic>
      <p:sp>
        <p:nvSpPr>
          <p:cNvPr id="13" name="Text Placeholder 2"/>
          <p:cNvSpPr>
            <a:spLocks noGrp="1"/>
          </p:cNvSpPr>
          <p:nvPr>
            <p:ph idx="1" hasCustomPrompt="1"/>
          </p:nvPr>
        </p:nvSpPr>
        <p:spPr>
          <a:xfrm>
            <a:off x="685800" y="1379669"/>
            <a:ext cx="7772400" cy="5021131"/>
          </a:xfrm>
          <a:prstGeom prst="rect">
            <a:avLst/>
          </a:prstGeom>
        </p:spPr>
        <p:txBody>
          <a:bodyPr vert="horz" lIns="91440" tIns="45720" rIns="91440" bIns="45720" rtlCol="0">
            <a:normAutofit/>
          </a:bodyPr>
          <a:lstStyle>
            <a:lvl1pPr marL="0" indent="0">
              <a:buNone/>
              <a:defRPr b="1">
                <a:solidFill>
                  <a:srgbClr val="425968"/>
                </a:solidFill>
              </a:defRPr>
            </a:lvl1pPr>
            <a:lvl2pPr marL="457146" indent="0">
              <a:buFont typeface="Arial" panose="020B0604020202020204" pitchFamily="34" charset="0"/>
              <a:buNone/>
              <a:defRPr/>
            </a:lvl2pPr>
            <a:lvl3pPr marL="914294" indent="0">
              <a:buNone/>
              <a:defRPr/>
            </a:lvl3pPr>
            <a:lvl4pPr marL="1371440" indent="0">
              <a:buNone/>
              <a:defRPr/>
            </a:lvl4pPr>
            <a:lvl5pPr marL="1828586" indent="0">
              <a:buNone/>
              <a:defRPr/>
            </a:lvl5pPr>
          </a:lstStyle>
          <a:p>
            <a:pPr lvl="0"/>
            <a:r>
              <a:rPr lang="en-US" dirty="0"/>
              <a:t>Click to edit Master text styles</a:t>
            </a:r>
          </a:p>
        </p:txBody>
      </p:sp>
    </p:spTree>
    <p:extLst>
      <p:ext uri="{BB962C8B-B14F-4D97-AF65-F5344CB8AC3E}">
        <p14:creationId xmlns:p14="http://schemas.microsoft.com/office/powerpoint/2010/main" val="268353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25968"/>
        </a:solidFill>
        <a:effectLst/>
      </p:bgPr>
    </p:bg>
    <p:spTree>
      <p:nvGrpSpPr>
        <p:cNvPr id="1" name=""/>
        <p:cNvGrpSpPr/>
        <p:nvPr/>
      </p:nvGrpSpPr>
      <p:grpSpPr>
        <a:xfrm>
          <a:off x="0" y="0"/>
          <a:ext cx="0" cy="0"/>
          <a:chOff x="0" y="0"/>
          <a:chExt cx="0" cy="0"/>
        </a:xfrm>
      </p:grpSpPr>
      <p:pic>
        <p:nvPicPr>
          <p:cNvPr id="4" name="Picture 5" descr="\\kwfdncinsrv09\users$\rospertc\strive\National New\ppt graphic2.png"/>
          <p:cNvPicPr>
            <a:picLocks noChangeAspect="1" noChangeArrowheads="1"/>
          </p:cNvPicPr>
          <p:nvPr userDrawn="1"/>
        </p:nvPicPr>
        <p:blipFill>
          <a:blip r:embed="rId2" cstate="print"/>
          <a:srcRect/>
          <a:stretch>
            <a:fillRect/>
          </a:stretch>
        </p:blipFill>
        <p:spPr bwMode="auto">
          <a:xfrm>
            <a:off x="3429006" y="2667000"/>
            <a:ext cx="5737225" cy="4191000"/>
          </a:xfrm>
          <a:prstGeom prst="rect">
            <a:avLst/>
          </a:prstGeom>
          <a:noFill/>
          <a:ln w="9525">
            <a:noFill/>
            <a:miter lim="800000"/>
            <a:headEnd/>
            <a:tailEnd/>
          </a:ln>
        </p:spPr>
      </p:pic>
      <p:sp>
        <p:nvSpPr>
          <p:cNvPr id="2" name="Title 1"/>
          <p:cNvSpPr>
            <a:spLocks noGrp="1"/>
          </p:cNvSpPr>
          <p:nvPr>
            <p:ph type="ctrTitle"/>
          </p:nvPr>
        </p:nvSpPr>
        <p:spPr>
          <a:xfrm>
            <a:off x="685800" y="2130439"/>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81400"/>
            <a:ext cx="6400800" cy="1752600"/>
          </a:xfrm>
        </p:spPr>
        <p:txBody>
          <a:bodyPr/>
          <a:lstStyle>
            <a:lvl1pPr marL="0" indent="0" algn="l">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dirty="0"/>
              <a:t>Click to edit Master subtitle style</a:t>
            </a:r>
          </a:p>
        </p:txBody>
      </p:sp>
      <p:sp>
        <p:nvSpPr>
          <p:cNvPr id="6" name="TextBox 2"/>
          <p:cNvSpPr txBox="1">
            <a:spLocks noChangeArrowheads="1"/>
          </p:cNvSpPr>
          <p:nvPr userDrawn="1"/>
        </p:nvSpPr>
        <p:spPr bwMode="auto">
          <a:xfrm>
            <a:off x="5" y="6502060"/>
            <a:ext cx="1749425" cy="276987"/>
          </a:xfrm>
          <a:prstGeom prst="rect">
            <a:avLst/>
          </a:prstGeom>
          <a:noFill/>
          <a:ln w="9525">
            <a:noFill/>
            <a:miter lim="800000"/>
            <a:headEnd/>
            <a:tailEnd/>
          </a:ln>
        </p:spPr>
        <p:txBody>
          <a:bodyPr lIns="91429" tIns="45714" rIns="91429" bIns="45714">
            <a:spAutoFit/>
          </a:bodyPr>
          <a:lstStyle/>
          <a:p>
            <a:pPr fontAlgn="base">
              <a:spcBef>
                <a:spcPct val="0"/>
              </a:spcBef>
              <a:spcAft>
                <a:spcPct val="0"/>
              </a:spcAft>
            </a:pPr>
            <a:r>
              <a:rPr lang="en-US" sz="1200" dirty="0">
                <a:solidFill>
                  <a:prstClr val="white">
                    <a:lumMod val="65000"/>
                  </a:prstClr>
                </a:solidFill>
                <a:latin typeface="Arial" panose="020B0604020202020204" pitchFamily="34" charset="0"/>
                <a:cs typeface="Arial" pitchFamily="34" charset="0"/>
              </a:rPr>
              <a:t>© 2015 StriveTogether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25968"/>
        </a:solidFill>
        <a:effectLst/>
      </p:bgPr>
    </p:bg>
    <p:spTree>
      <p:nvGrpSpPr>
        <p:cNvPr id="1" name=""/>
        <p:cNvGrpSpPr/>
        <p:nvPr/>
      </p:nvGrpSpPr>
      <p:grpSpPr>
        <a:xfrm>
          <a:off x="0" y="0"/>
          <a:ext cx="0" cy="0"/>
          <a:chOff x="0" y="0"/>
          <a:chExt cx="0" cy="0"/>
        </a:xfrm>
      </p:grpSpPr>
      <p:pic>
        <p:nvPicPr>
          <p:cNvPr id="4" name="Picture 5" descr="\\kwfdncinsrv09\users$\rospertc\strive\National New\ppt graphic2.png"/>
          <p:cNvPicPr>
            <a:picLocks noChangeAspect="1" noChangeArrowheads="1"/>
          </p:cNvPicPr>
          <p:nvPr userDrawn="1"/>
        </p:nvPicPr>
        <p:blipFill>
          <a:blip r:embed="rId2" cstate="print"/>
          <a:srcRect/>
          <a:stretch>
            <a:fillRect/>
          </a:stretch>
        </p:blipFill>
        <p:spPr bwMode="auto">
          <a:xfrm>
            <a:off x="3429006" y="2667000"/>
            <a:ext cx="5737225" cy="4191000"/>
          </a:xfrm>
          <a:prstGeom prst="rect">
            <a:avLst/>
          </a:prstGeom>
          <a:noFill/>
          <a:ln w="9525">
            <a:noFill/>
            <a:miter lim="800000"/>
            <a:headEnd/>
            <a:tailEnd/>
          </a:ln>
        </p:spPr>
      </p:pic>
      <p:sp>
        <p:nvSpPr>
          <p:cNvPr id="2" name="Title 1"/>
          <p:cNvSpPr>
            <a:spLocks noGrp="1"/>
          </p:cNvSpPr>
          <p:nvPr>
            <p:ph type="ctrTitle"/>
          </p:nvPr>
        </p:nvSpPr>
        <p:spPr>
          <a:xfrm>
            <a:off x="685800" y="2130439"/>
            <a:ext cx="77724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81400"/>
            <a:ext cx="6400800" cy="1752600"/>
          </a:xfrm>
        </p:spPr>
        <p:txBody>
          <a:bodyPr/>
          <a:lstStyle>
            <a:lvl1pPr marL="0" indent="0" algn="l">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dirty="0"/>
              <a:t>Click to edit Master subtitle style</a:t>
            </a:r>
          </a:p>
        </p:txBody>
      </p:sp>
      <p:sp>
        <p:nvSpPr>
          <p:cNvPr id="6" name="TextBox 2"/>
          <p:cNvSpPr txBox="1">
            <a:spLocks noChangeArrowheads="1"/>
          </p:cNvSpPr>
          <p:nvPr userDrawn="1"/>
        </p:nvSpPr>
        <p:spPr bwMode="auto">
          <a:xfrm>
            <a:off x="5" y="6502060"/>
            <a:ext cx="1749425" cy="276987"/>
          </a:xfrm>
          <a:prstGeom prst="rect">
            <a:avLst/>
          </a:prstGeom>
          <a:noFill/>
          <a:ln w="9525">
            <a:noFill/>
            <a:miter lim="800000"/>
            <a:headEnd/>
            <a:tailEnd/>
          </a:ln>
        </p:spPr>
        <p:txBody>
          <a:bodyPr lIns="91429" tIns="45714" rIns="91429" bIns="45714">
            <a:spAutoFit/>
          </a:bodyPr>
          <a:lstStyle/>
          <a:p>
            <a:pPr fontAlgn="base">
              <a:spcBef>
                <a:spcPct val="0"/>
              </a:spcBef>
              <a:spcAft>
                <a:spcPct val="0"/>
              </a:spcAft>
            </a:pPr>
            <a:r>
              <a:rPr lang="en-US" sz="1200" dirty="0">
                <a:solidFill>
                  <a:prstClr val="white">
                    <a:lumMod val="65000"/>
                  </a:prstClr>
                </a:solidFill>
                <a:latin typeface="Arial" panose="020B0604020202020204" pitchFamily="34" charset="0"/>
                <a:cs typeface="Arial" pitchFamily="34" charset="0"/>
              </a:rPr>
              <a:t>© 2015 StriveTogether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2" name="Picture 8" descr="Untitled-3.png"/>
          <p:cNvPicPr>
            <a:picLocks noChangeAspect="1"/>
          </p:cNvPicPr>
          <p:nvPr userDrawn="1"/>
        </p:nvPicPr>
        <p:blipFill>
          <a:blip r:embed="rId2" cstate="print"/>
          <a:srcRect/>
          <a:stretch>
            <a:fillRect/>
          </a:stretch>
        </p:blipFill>
        <p:spPr bwMode="auto">
          <a:xfrm>
            <a:off x="0" y="6486526"/>
            <a:ext cx="9144000" cy="523875"/>
          </a:xfrm>
          <a:prstGeom prst="rect">
            <a:avLst/>
          </a:prstGeom>
          <a:noFill/>
          <a:ln w="9525">
            <a:noFill/>
            <a:miter lim="800000"/>
            <a:headEnd/>
            <a:tailEnd/>
          </a:ln>
        </p:spPr>
      </p:pic>
      <p:sp>
        <p:nvSpPr>
          <p:cNvPr id="3" name="Text Placeholder 11"/>
          <p:cNvSpPr txBox="1">
            <a:spLocks/>
          </p:cNvSpPr>
          <p:nvPr userDrawn="1"/>
        </p:nvSpPr>
        <p:spPr>
          <a:xfrm>
            <a:off x="6540500" y="6600826"/>
            <a:ext cx="2603500" cy="257175"/>
          </a:xfrm>
          <a:prstGeom prst="rect">
            <a:avLst/>
          </a:prstGeom>
        </p:spPr>
        <p:txBody>
          <a:bodyPr lIns="91440" tIns="45720" rIns="91440" bIns="45720"/>
          <a:lstStyle>
            <a:lvl5pPr marL="2057400" indent="-1709738" algn="r">
              <a:buNone/>
              <a:defRPr sz="1200">
                <a:solidFill>
                  <a:schemeClr val="bg1">
                    <a:lumMod val="65000"/>
                  </a:schemeClr>
                </a:solidFill>
              </a:defRPr>
            </a:lvl5pPr>
          </a:lstStyle>
          <a:p>
            <a:pPr lvl="4" fontAlgn="auto">
              <a:spcBef>
                <a:spcPct val="20000"/>
              </a:spcBef>
              <a:spcAft>
                <a:spcPts val="0"/>
              </a:spcAft>
              <a:buFont typeface="Arial" pitchFamily="34" charset="0"/>
              <a:buNone/>
              <a:defRPr/>
            </a:pPr>
            <a:fld id="{F3393B4B-FCE2-48CA-A358-07AC35ABA154}" type="slidenum">
              <a:rPr lang="en-US" smtClean="0">
                <a:solidFill>
                  <a:prstClr val="white">
                    <a:lumMod val="65000"/>
                  </a:prstClr>
                </a:solidFill>
                <a:latin typeface="+mn-lt"/>
                <a:cs typeface="+mn-cs"/>
              </a:rPr>
              <a:pPr lvl="4" fontAlgn="auto">
                <a:spcBef>
                  <a:spcPct val="20000"/>
                </a:spcBef>
                <a:spcAft>
                  <a:spcPts val="0"/>
                </a:spcAft>
                <a:buFont typeface="Arial" pitchFamily="34" charset="0"/>
                <a:buNone/>
                <a:defRPr/>
              </a:pPr>
              <a:t>‹#›</a:t>
            </a:fld>
            <a:endParaRPr lang="en-US" dirty="0">
              <a:solidFill>
                <a:prstClr val="white">
                  <a:lumMod val="65000"/>
                </a:prstClr>
              </a:solidFill>
              <a:latin typeface="+mn-lt"/>
              <a:cs typeface="+mn-cs"/>
            </a:endParaRPr>
          </a:p>
        </p:txBody>
      </p:sp>
    </p:spTree>
    <p:extLst>
      <p:ext uri="{BB962C8B-B14F-4D97-AF65-F5344CB8AC3E}">
        <p14:creationId xmlns:p14="http://schemas.microsoft.com/office/powerpoint/2010/main" val="77524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5" name="Picture 8" descr="Untitled-3.png"/>
          <p:cNvPicPr>
            <a:picLocks noChangeAspect="1"/>
          </p:cNvPicPr>
          <p:nvPr userDrawn="1"/>
        </p:nvPicPr>
        <p:blipFill>
          <a:blip r:embed="rId2" cstate="print"/>
          <a:srcRect/>
          <a:stretch>
            <a:fillRect/>
          </a:stretch>
        </p:blipFill>
        <p:spPr bwMode="auto">
          <a:xfrm>
            <a:off x="0" y="6486526"/>
            <a:ext cx="9144000" cy="523875"/>
          </a:xfrm>
          <a:prstGeom prst="rect">
            <a:avLst/>
          </a:prstGeom>
          <a:noFill/>
          <a:ln w="9525">
            <a:noFill/>
            <a:miter lim="800000"/>
            <a:headEnd/>
            <a:tailEnd/>
          </a:ln>
        </p:spPr>
      </p:pic>
      <p:sp>
        <p:nvSpPr>
          <p:cNvPr id="6" name="Text Placeholder 11"/>
          <p:cNvSpPr txBox="1">
            <a:spLocks/>
          </p:cNvSpPr>
          <p:nvPr userDrawn="1"/>
        </p:nvSpPr>
        <p:spPr>
          <a:xfrm>
            <a:off x="6540500" y="6600826"/>
            <a:ext cx="2603500" cy="257175"/>
          </a:xfrm>
          <a:prstGeom prst="rect">
            <a:avLst/>
          </a:prstGeom>
        </p:spPr>
        <p:txBody>
          <a:bodyPr lIns="91440" tIns="45720" rIns="91440" bIns="45720"/>
          <a:lstStyle>
            <a:lvl5pPr marL="2057400" indent="-1709738" algn="r">
              <a:buNone/>
              <a:defRPr sz="1200">
                <a:solidFill>
                  <a:schemeClr val="bg1">
                    <a:lumMod val="65000"/>
                  </a:schemeClr>
                </a:solidFill>
              </a:defRPr>
            </a:lvl5pPr>
          </a:lstStyle>
          <a:p>
            <a:pPr lvl="4" fontAlgn="auto">
              <a:spcBef>
                <a:spcPct val="20000"/>
              </a:spcBef>
              <a:spcAft>
                <a:spcPts val="0"/>
              </a:spcAft>
              <a:buFont typeface="Arial" pitchFamily="34" charset="0"/>
              <a:buNone/>
              <a:defRPr/>
            </a:pPr>
            <a:fld id="{168A3E03-BE50-473E-8790-7F67F221AE01}" type="slidenum">
              <a:rPr lang="en-US" smtClean="0">
                <a:solidFill>
                  <a:prstClr val="white">
                    <a:lumMod val="65000"/>
                  </a:prstClr>
                </a:solidFill>
                <a:latin typeface="Calibri"/>
              </a:rPr>
              <a:pPr lvl="4" fontAlgn="auto">
                <a:spcBef>
                  <a:spcPct val="20000"/>
                </a:spcBef>
                <a:spcAft>
                  <a:spcPts val="0"/>
                </a:spcAft>
                <a:buFont typeface="Arial" pitchFamily="34" charset="0"/>
                <a:buNone/>
                <a:defRPr/>
              </a:pPr>
              <a:t>‹#›</a:t>
            </a:fld>
            <a:endParaRPr lang="en-US" dirty="0">
              <a:solidFill>
                <a:prstClr val="white">
                  <a:lumMod val="65000"/>
                </a:prstClr>
              </a:solidFill>
              <a:latin typeface="Calibri"/>
            </a:endParaRP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F47920"/>
                </a:solidFill>
              </a:defRPr>
            </a:lvl1pPr>
            <a:lvl2pPr>
              <a:defRPr>
                <a:solidFill>
                  <a:srgbClr val="425968"/>
                </a:solidFill>
              </a:defRPr>
            </a:lvl2pPr>
            <a:lvl3pPr>
              <a:defRPr>
                <a:solidFill>
                  <a:srgbClr val="425968"/>
                </a:solidFill>
              </a:defRPr>
            </a:lvl3pPr>
            <a:lvl4pPr>
              <a:defRPr>
                <a:solidFill>
                  <a:srgbClr val="425968"/>
                </a:solidFill>
              </a:defRPr>
            </a:lvl4pPr>
            <a:lvl5pPr>
              <a:defRPr>
                <a:solidFill>
                  <a:srgbClr val="42596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lIns="57150" tIns="28575" rIns="57150" bIns="28575"/>
          <a:lstStyle>
            <a:lvl1pPr>
              <a:defRPr sz="1200">
                <a:solidFill>
                  <a:prstClr val="white">
                    <a:lumMod val="65000"/>
                  </a:prstClr>
                </a:solidFill>
              </a:defRPr>
            </a:lvl1pPr>
          </a:lstStyle>
          <a:p>
            <a:pPr>
              <a:defRPr/>
            </a:pPr>
            <a:fld id="{8DB21582-A867-4FD2-938C-3B8B8D5E13F8}" type="datetimeFigureOut">
              <a:rPr lang="en-US"/>
              <a:pPr>
                <a:defRPr/>
              </a:pPr>
              <a:t>11/7/16</a:t>
            </a:fld>
            <a:endParaRPr lang="en-US" dirty="0"/>
          </a:p>
        </p:txBody>
      </p:sp>
      <p:pic>
        <p:nvPicPr>
          <p:cNvPr id="8" name="Picture 2" descr="C:\PLC\Local Cloud\Private\rospertc\strive\National New\Branding Materials\TogetherLogo\StriveTogether_color.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26455"/>
          <a:stretch/>
        </p:blipFill>
        <p:spPr bwMode="auto">
          <a:xfrm>
            <a:off x="6941418" y="6210584"/>
            <a:ext cx="2155083" cy="332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178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0" y="6645275"/>
            <a:ext cx="2133600" cy="212725"/>
          </a:xfrm>
          <a:prstGeom prst="rect">
            <a:avLst/>
          </a:prstGeom>
        </p:spPr>
        <p:txBody>
          <a:bodyPr/>
          <a:lstStyle>
            <a:lvl1pPr fontAlgn="auto">
              <a:spcBef>
                <a:spcPts val="0"/>
              </a:spcBef>
              <a:spcAft>
                <a:spcPts val="0"/>
              </a:spcAft>
              <a:defRPr sz="1200">
                <a:solidFill>
                  <a:srgbClr val="425968"/>
                </a:solidFill>
                <a:latin typeface="Arial" panose="020B0604020202020204" pitchFamily="34" charset="0"/>
                <a:cs typeface="+mn-cs"/>
              </a:defRPr>
            </a:lvl1pPr>
          </a:lstStyle>
          <a:p>
            <a:pPr>
              <a:defRPr/>
            </a:pPr>
            <a:endParaRPr lang="en-US" dirty="0"/>
          </a:p>
        </p:txBody>
      </p:sp>
      <p:sp>
        <p:nvSpPr>
          <p:cNvPr id="8" name="Text Placeholder 11"/>
          <p:cNvSpPr txBox="1">
            <a:spLocks/>
          </p:cNvSpPr>
          <p:nvPr/>
        </p:nvSpPr>
        <p:spPr>
          <a:xfrm>
            <a:off x="6540500" y="6600825"/>
            <a:ext cx="2603500" cy="257175"/>
          </a:xfrm>
          <a:prstGeom prst="rect">
            <a:avLst/>
          </a:prstGeom>
        </p:spPr>
        <p:txBody>
          <a:bodyPr/>
          <a:lstStyle>
            <a:lvl5pPr marL="2057400" indent="-1709738" algn="r">
              <a:buNone/>
              <a:defRPr sz="1200">
                <a:solidFill>
                  <a:schemeClr val="bg1">
                    <a:lumMod val="65000"/>
                  </a:schemeClr>
                </a:solidFill>
              </a:defRPr>
            </a:lvl5pPr>
          </a:lstStyle>
          <a:p>
            <a:pPr lvl="4">
              <a:spcBef>
                <a:spcPct val="20000"/>
              </a:spcBef>
              <a:buFont typeface="Arial" pitchFamily="34" charset="0"/>
              <a:buNone/>
              <a:defRPr/>
            </a:pPr>
            <a:fld id="{7398FF16-ABB7-48C1-B321-8D3FC2CA8D89}" type="slidenum">
              <a:rPr lang="en-US" smtClean="0">
                <a:solidFill>
                  <a:srgbClr val="425968"/>
                </a:solidFill>
                <a:latin typeface="Arial" panose="020B0604020202020204" pitchFamily="34" charset="0"/>
                <a:cs typeface="Arial" pitchFamily="34" charset="0"/>
              </a:rPr>
              <a:pPr lvl="4">
                <a:spcBef>
                  <a:spcPct val="20000"/>
                </a:spcBef>
                <a:buFont typeface="Arial" pitchFamily="34" charset="0"/>
                <a:buNone/>
                <a:defRPr/>
              </a:pPr>
              <a:t>‹#›</a:t>
            </a:fld>
            <a:endParaRPr lang="en-US" dirty="0">
              <a:solidFill>
                <a:srgbClr val="425968"/>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18115409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949" r:id="rId3"/>
    <p:sldLayoutId id="2147483819" r:id="rId4"/>
    <p:sldLayoutId id="2147483908" r:id="rId5"/>
    <p:sldLayoutId id="2147483951" r:id="rId6"/>
    <p:sldLayoutId id="2147483952" r:id="rId7"/>
  </p:sldLayoutIdLst>
  <p:hf hdr="0" dt="0"/>
  <p:txStyles>
    <p:titleStyle>
      <a:lvl1pPr algn="l" rtl="0" eaLnBrk="0" fontAlgn="base" hangingPunct="0">
        <a:spcBef>
          <a:spcPct val="0"/>
        </a:spcBef>
        <a:spcAft>
          <a:spcPct val="0"/>
        </a:spcAft>
        <a:defRPr sz="4400" kern="1200">
          <a:solidFill>
            <a:srgbClr val="425968"/>
          </a:solidFill>
          <a:latin typeface="Arial" panose="020B0604020202020204" pitchFamily="34" charset="0"/>
          <a:ea typeface="+mj-ea"/>
          <a:cs typeface="+mj-cs"/>
        </a:defRPr>
      </a:lvl1pPr>
      <a:lvl2pPr algn="l" rtl="0" eaLnBrk="0" fontAlgn="base" hangingPunct="0">
        <a:spcBef>
          <a:spcPct val="0"/>
        </a:spcBef>
        <a:spcAft>
          <a:spcPct val="0"/>
        </a:spcAft>
        <a:defRPr sz="4400">
          <a:solidFill>
            <a:srgbClr val="425968"/>
          </a:solidFill>
          <a:latin typeface="Calibri" pitchFamily="34" charset="0"/>
        </a:defRPr>
      </a:lvl2pPr>
      <a:lvl3pPr algn="l" rtl="0" eaLnBrk="0" fontAlgn="base" hangingPunct="0">
        <a:spcBef>
          <a:spcPct val="0"/>
        </a:spcBef>
        <a:spcAft>
          <a:spcPct val="0"/>
        </a:spcAft>
        <a:defRPr sz="4400">
          <a:solidFill>
            <a:srgbClr val="425968"/>
          </a:solidFill>
          <a:latin typeface="Calibri" pitchFamily="34" charset="0"/>
        </a:defRPr>
      </a:lvl3pPr>
      <a:lvl4pPr algn="l" rtl="0" eaLnBrk="0" fontAlgn="base" hangingPunct="0">
        <a:spcBef>
          <a:spcPct val="0"/>
        </a:spcBef>
        <a:spcAft>
          <a:spcPct val="0"/>
        </a:spcAft>
        <a:defRPr sz="4400">
          <a:solidFill>
            <a:srgbClr val="425968"/>
          </a:solidFill>
          <a:latin typeface="Calibri" pitchFamily="34" charset="0"/>
        </a:defRPr>
      </a:lvl4pPr>
      <a:lvl5pPr algn="l" rtl="0" eaLnBrk="0" fontAlgn="base" hangingPunct="0">
        <a:spcBef>
          <a:spcPct val="0"/>
        </a:spcBef>
        <a:spcAft>
          <a:spcPct val="0"/>
        </a:spcAft>
        <a:defRPr sz="4400">
          <a:solidFill>
            <a:srgbClr val="425968"/>
          </a:solidFill>
          <a:latin typeface="Calibri" pitchFamily="34" charset="0"/>
        </a:defRPr>
      </a:lvl5pPr>
      <a:lvl6pPr marL="457200" algn="l" rtl="0" fontAlgn="base">
        <a:spcBef>
          <a:spcPct val="0"/>
        </a:spcBef>
        <a:spcAft>
          <a:spcPct val="0"/>
        </a:spcAft>
        <a:defRPr sz="4400">
          <a:solidFill>
            <a:srgbClr val="425968"/>
          </a:solidFill>
          <a:latin typeface="Calibri" pitchFamily="34" charset="0"/>
        </a:defRPr>
      </a:lvl6pPr>
      <a:lvl7pPr marL="914400" algn="l" rtl="0" fontAlgn="base">
        <a:spcBef>
          <a:spcPct val="0"/>
        </a:spcBef>
        <a:spcAft>
          <a:spcPct val="0"/>
        </a:spcAft>
        <a:defRPr sz="4400">
          <a:solidFill>
            <a:srgbClr val="425968"/>
          </a:solidFill>
          <a:latin typeface="Calibri" pitchFamily="34" charset="0"/>
        </a:defRPr>
      </a:lvl7pPr>
      <a:lvl8pPr marL="1371600" algn="l" rtl="0" fontAlgn="base">
        <a:spcBef>
          <a:spcPct val="0"/>
        </a:spcBef>
        <a:spcAft>
          <a:spcPct val="0"/>
        </a:spcAft>
        <a:defRPr sz="4400">
          <a:solidFill>
            <a:srgbClr val="425968"/>
          </a:solidFill>
          <a:latin typeface="Calibri" pitchFamily="34" charset="0"/>
        </a:defRPr>
      </a:lvl8pPr>
      <a:lvl9pPr marL="1828800" algn="l" rtl="0" fontAlgn="base">
        <a:spcBef>
          <a:spcPct val="0"/>
        </a:spcBef>
        <a:spcAft>
          <a:spcPct val="0"/>
        </a:spcAft>
        <a:defRPr sz="4400">
          <a:solidFill>
            <a:srgbClr val="425968"/>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rgbClr val="F47920"/>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425968"/>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rgbClr val="425968"/>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425968"/>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rgbClr val="425968"/>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 Id="rId3" Type="http://schemas.openxmlformats.org/officeDocument/2006/relationships/chart" Target="../charts/char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jpeg"/><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533400" y="1970087"/>
            <a:ext cx="8305800" cy="1470025"/>
          </a:xfrm>
        </p:spPr>
        <p:txBody>
          <a:bodyPr/>
          <a:lstStyle/>
          <a:p>
            <a:r>
              <a:rPr lang="en-US" sz="2600" dirty="0"/>
              <a:t>Birth to 3</a:t>
            </a:r>
            <a:r>
              <a:rPr lang="en-US" sz="2600" baseline="30000" dirty="0"/>
              <a:t>rd</a:t>
            </a:r>
            <a:r>
              <a:rPr lang="en-US" sz="2600" dirty="0"/>
              <a:t> Grade Impact &amp; Improvement Network </a:t>
            </a:r>
          </a:p>
        </p:txBody>
      </p:sp>
      <p:sp>
        <p:nvSpPr>
          <p:cNvPr id="2" name="TextBox 1"/>
          <p:cNvSpPr txBox="1"/>
          <p:nvPr/>
        </p:nvSpPr>
        <p:spPr>
          <a:xfrm>
            <a:off x="736270" y="5638800"/>
            <a:ext cx="3429000" cy="646331"/>
          </a:xfrm>
          <a:prstGeom prst="rect">
            <a:avLst/>
          </a:prstGeom>
          <a:noFill/>
        </p:spPr>
        <p:txBody>
          <a:bodyPr wrap="square" rtlCol="0">
            <a:spAutoFit/>
          </a:bodyPr>
          <a:lstStyle/>
          <a:p>
            <a:r>
              <a:rPr lang="en-US" i="1" dirty="0">
                <a:solidFill>
                  <a:schemeClr val="bg1"/>
                </a:solidFill>
              </a:rPr>
              <a:t>Team Name</a:t>
            </a:r>
          </a:p>
          <a:p>
            <a:r>
              <a:rPr lang="en-US" i="1" dirty="0">
                <a:solidFill>
                  <a:schemeClr val="bg1"/>
                </a:solidFill>
              </a:rPr>
              <a:t>Date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1532076"/>
            <a:ext cx="2667000" cy="43801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889" y="1162573"/>
            <a:ext cx="1676400" cy="1120926"/>
          </a:xfrm>
          <a:prstGeom prst="rect">
            <a:avLst/>
          </a:prstGeom>
          <a:ln>
            <a:solidFill>
              <a:srgbClr val="425968"/>
            </a:solidFill>
          </a:ln>
        </p:spPr>
      </p:pic>
      <p:sp>
        <p:nvSpPr>
          <p:cNvPr id="7" name="Rectangle 6"/>
          <p:cNvSpPr/>
          <p:nvPr/>
        </p:nvSpPr>
        <p:spPr>
          <a:xfrm>
            <a:off x="533400" y="1066800"/>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8000" y="2003916"/>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797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Result</a:t>
            </a:r>
          </a:p>
        </p:txBody>
      </p:sp>
    </p:spTree>
    <p:extLst>
      <p:ext uri="{BB962C8B-B14F-4D97-AF65-F5344CB8AC3E}">
        <p14:creationId xmlns:p14="http://schemas.microsoft.com/office/powerpoint/2010/main" val="61124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F47920"/>
                </a:solidFill>
              </a:rPr>
              <a:t>Results</a:t>
            </a:r>
          </a:p>
        </p:txBody>
      </p:sp>
      <p:sp>
        <p:nvSpPr>
          <p:cNvPr id="2" name="TextBox 1"/>
          <p:cNvSpPr txBox="1"/>
          <p:nvPr/>
        </p:nvSpPr>
        <p:spPr>
          <a:xfrm>
            <a:off x="685800" y="2174558"/>
            <a:ext cx="7620000" cy="954107"/>
          </a:xfrm>
          <a:prstGeom prst="rect">
            <a:avLst/>
          </a:prstGeom>
          <a:noFill/>
        </p:spPr>
        <p:txBody>
          <a:bodyPr wrap="square" rtlCol="0">
            <a:spAutoFit/>
          </a:bodyPr>
          <a:lstStyle/>
          <a:p>
            <a:r>
              <a:rPr lang="en-US" sz="2800" b="1" dirty="0">
                <a:solidFill>
                  <a:srgbClr val="425968"/>
                </a:solidFill>
              </a:rPr>
              <a:t>Result Statement: </a:t>
            </a:r>
            <a:r>
              <a:rPr lang="en-US" sz="2800" dirty="0">
                <a:solidFill>
                  <a:srgbClr val="425968"/>
                </a:solidFill>
              </a:rPr>
              <a:t>All children in Camden County will enroll in post-secondary education</a:t>
            </a:r>
          </a:p>
        </p:txBody>
      </p:sp>
      <p:sp>
        <p:nvSpPr>
          <p:cNvPr id="5" name="TextBox 4"/>
          <p:cNvSpPr txBox="1"/>
          <p:nvPr/>
        </p:nvSpPr>
        <p:spPr>
          <a:xfrm>
            <a:off x="685800" y="3637003"/>
            <a:ext cx="7620000" cy="954107"/>
          </a:xfrm>
          <a:prstGeom prst="rect">
            <a:avLst/>
          </a:prstGeom>
          <a:noFill/>
        </p:spPr>
        <p:txBody>
          <a:bodyPr wrap="square" rtlCol="0">
            <a:spAutoFit/>
          </a:bodyPr>
          <a:lstStyle/>
          <a:p>
            <a:r>
              <a:rPr lang="en-US" sz="2800" b="1" dirty="0">
                <a:solidFill>
                  <a:srgbClr val="425968"/>
                </a:solidFill>
              </a:rPr>
              <a:t>Indicator: </a:t>
            </a:r>
            <a:r>
              <a:rPr lang="en-US" sz="2800" dirty="0">
                <a:solidFill>
                  <a:srgbClr val="425968"/>
                </a:solidFill>
              </a:rPr>
              <a:t>% of people enrolling in post-secondary education</a:t>
            </a:r>
          </a:p>
        </p:txBody>
      </p:sp>
      <p:sp>
        <p:nvSpPr>
          <p:cNvPr id="6" name="TextBox 5"/>
          <p:cNvSpPr txBox="1"/>
          <p:nvPr/>
        </p:nvSpPr>
        <p:spPr>
          <a:xfrm>
            <a:off x="685800" y="5099448"/>
            <a:ext cx="7620000" cy="954107"/>
          </a:xfrm>
          <a:prstGeom prst="rect">
            <a:avLst/>
          </a:prstGeom>
          <a:noFill/>
        </p:spPr>
        <p:txBody>
          <a:bodyPr wrap="square" rtlCol="0">
            <a:spAutoFit/>
          </a:bodyPr>
          <a:lstStyle/>
          <a:p>
            <a:r>
              <a:rPr lang="en-US" sz="2800" b="1" dirty="0">
                <a:solidFill>
                  <a:srgbClr val="425968"/>
                </a:solidFill>
              </a:rPr>
              <a:t>Measurement Tool:</a:t>
            </a:r>
            <a:r>
              <a:rPr lang="en-US" sz="2800" dirty="0">
                <a:solidFill>
                  <a:srgbClr val="425968"/>
                </a:solidFill>
              </a:rPr>
              <a:t> National Student Clearinghouse</a:t>
            </a:r>
            <a:endParaRPr lang="en-US" sz="2800" b="1" dirty="0">
              <a:solidFill>
                <a:srgbClr val="425968"/>
              </a:solidFill>
            </a:endParaRPr>
          </a:p>
        </p:txBody>
      </p:sp>
      <p:sp>
        <p:nvSpPr>
          <p:cNvPr id="7" name="TextBox 6"/>
          <p:cNvSpPr txBox="1"/>
          <p:nvPr/>
        </p:nvSpPr>
        <p:spPr>
          <a:xfrm>
            <a:off x="152400" y="6553200"/>
            <a:ext cx="6096000" cy="276999"/>
          </a:xfrm>
          <a:prstGeom prst="rect">
            <a:avLst/>
          </a:prstGeom>
          <a:noFill/>
        </p:spPr>
        <p:txBody>
          <a:bodyPr wrap="square" rtlCol="0">
            <a:spAutoFit/>
          </a:bodyPr>
          <a:lstStyle/>
          <a:p>
            <a:r>
              <a:rPr lang="en-US" sz="1200" dirty="0">
                <a:solidFill>
                  <a:srgbClr val="DDDDDD"/>
                </a:solidFill>
              </a:rPr>
              <a:t>Post-Secondary Enrollment Impact &amp; Improvement Learning Network: FAFSA Completion</a:t>
            </a:r>
          </a:p>
        </p:txBody>
      </p:sp>
      <p:sp>
        <p:nvSpPr>
          <p:cNvPr id="8" name="TextBox 7"/>
          <p:cNvSpPr txBox="1"/>
          <p:nvPr/>
        </p:nvSpPr>
        <p:spPr>
          <a:xfrm>
            <a:off x="6096000" y="304800"/>
            <a:ext cx="2590800" cy="307777"/>
          </a:xfrm>
          <a:prstGeom prst="rect">
            <a:avLst/>
          </a:prstGeom>
          <a:noFill/>
        </p:spPr>
        <p:txBody>
          <a:bodyPr wrap="square" rtlCol="0">
            <a:spAutoFit/>
          </a:bodyPr>
          <a:lstStyle/>
          <a:p>
            <a:r>
              <a:rPr lang="en-US" sz="1400" b="1" dirty="0">
                <a:solidFill>
                  <a:srgbClr val="DDDDDD"/>
                </a:solidFill>
              </a:rPr>
              <a:t>Camden Education Alliance</a:t>
            </a:r>
          </a:p>
        </p:txBody>
      </p:sp>
      <p:sp>
        <p:nvSpPr>
          <p:cNvPr id="10" name="TextBox 9"/>
          <p:cNvSpPr txBox="1"/>
          <p:nvPr/>
        </p:nvSpPr>
        <p:spPr>
          <a:xfrm>
            <a:off x="7230728" y="6583978"/>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9" name="TextBox 8"/>
          <p:cNvSpPr txBox="1"/>
          <p:nvPr/>
        </p:nvSpPr>
        <p:spPr>
          <a:xfrm>
            <a:off x="665871" y="1143000"/>
            <a:ext cx="7620000" cy="523220"/>
          </a:xfrm>
          <a:prstGeom prst="rect">
            <a:avLst/>
          </a:prstGeom>
          <a:noFill/>
        </p:spPr>
        <p:txBody>
          <a:bodyPr wrap="square" rtlCol="0">
            <a:spAutoFit/>
          </a:bodyPr>
          <a:lstStyle/>
          <a:p>
            <a:r>
              <a:rPr lang="en-US" sz="2800" b="1" dirty="0">
                <a:solidFill>
                  <a:srgbClr val="425968"/>
                </a:solidFill>
              </a:rPr>
              <a:t>Outcome: </a:t>
            </a:r>
            <a:r>
              <a:rPr lang="en-US" sz="2800" dirty="0">
                <a:solidFill>
                  <a:srgbClr val="425968"/>
                </a:solidFill>
              </a:rPr>
              <a:t>Postsecondary Enrollment</a:t>
            </a:r>
          </a:p>
        </p:txBody>
      </p:sp>
    </p:spTree>
    <p:extLst>
      <p:ext uri="{BB962C8B-B14F-4D97-AF65-F5344CB8AC3E}">
        <p14:creationId xmlns:p14="http://schemas.microsoft.com/office/powerpoint/2010/main" val="1217277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Conditions</a:t>
            </a:r>
          </a:p>
        </p:txBody>
      </p:sp>
    </p:spTree>
    <p:extLst>
      <p:ext uri="{BB962C8B-B14F-4D97-AF65-F5344CB8AC3E}">
        <p14:creationId xmlns:p14="http://schemas.microsoft.com/office/powerpoint/2010/main" val="611245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2060914"/>
              </p:ext>
            </p:extLst>
          </p:nvPr>
        </p:nvGraphicFramePr>
        <p:xfrm>
          <a:off x="462977" y="227050"/>
          <a:ext cx="8146794" cy="6256089"/>
        </p:xfrm>
        <a:graphic>
          <a:graphicData uri="http://schemas.openxmlformats.org/drawingml/2006/table">
            <a:tbl>
              <a:tblPr>
                <a:tableStyleId>{2D5ABB26-0587-4C30-8999-92F81FD0307C}</a:tableStyleId>
              </a:tblPr>
              <a:tblGrid>
                <a:gridCol w="4329365">
                  <a:extLst>
                    <a:ext uri="{9D8B030D-6E8A-4147-A177-3AD203B41FA5}">
                      <a16:colId xmlns:a16="http://schemas.microsoft.com/office/drawing/2014/main" xmlns="" val="20000"/>
                    </a:ext>
                  </a:extLst>
                </a:gridCol>
                <a:gridCol w="1430079">
                  <a:extLst>
                    <a:ext uri="{9D8B030D-6E8A-4147-A177-3AD203B41FA5}">
                      <a16:colId xmlns:a16="http://schemas.microsoft.com/office/drawing/2014/main" xmlns="" val="20001"/>
                    </a:ext>
                  </a:extLst>
                </a:gridCol>
                <a:gridCol w="2387350">
                  <a:extLst>
                    <a:ext uri="{9D8B030D-6E8A-4147-A177-3AD203B41FA5}">
                      <a16:colId xmlns:a16="http://schemas.microsoft.com/office/drawing/2014/main" xmlns="" val="20002"/>
                    </a:ext>
                  </a:extLst>
                </a:gridCol>
              </a:tblGrid>
              <a:tr h="703525">
                <a:tc gridSpan="3">
                  <a:txBody>
                    <a:bodyPr/>
                    <a:lstStyle/>
                    <a:p>
                      <a:pPr marL="0" marR="0" algn="ctr">
                        <a:spcBef>
                          <a:spcPts val="0"/>
                        </a:spcBef>
                        <a:spcAft>
                          <a:spcPts val="0"/>
                        </a:spcAft>
                      </a:pPr>
                      <a:r>
                        <a:rPr lang="en-US" sz="2800" b="1" u="none" baseline="0" dirty="0">
                          <a:solidFill>
                            <a:schemeClr val="bg1"/>
                          </a:solidFill>
                        </a:rPr>
                        <a:t>Whole Population: 6,856 9-12 Students enrolled in CCS</a:t>
                      </a:r>
                      <a:endParaRPr lang="en-US" sz="2800" b="1" u="none" baseline="0" dirty="0">
                        <a:solidFill>
                          <a:schemeClr val="bg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5968"/>
                    </a:solidFill>
                  </a:tcPr>
                </a:tc>
                <a:tc hMerge="1">
                  <a:txBody>
                    <a:bodyPr/>
                    <a:lstStyle/>
                    <a:p>
                      <a:pPr marL="0" marR="0" algn="ctr">
                        <a:spcBef>
                          <a:spcPts val="0"/>
                        </a:spcBef>
                        <a:spcAft>
                          <a:spcPts val="0"/>
                        </a:spcAft>
                      </a:pPr>
                      <a:endParaRPr lang="en-US" sz="2000" b="1" u="sng" dirty="0">
                        <a:solidFill>
                          <a:srgbClr val="425968"/>
                        </a:solidFill>
                        <a:latin typeface="+mn-lt"/>
                        <a:ea typeface="MS Mincho"/>
                        <a:cs typeface="Times New Roman"/>
                      </a:endParaRPr>
                    </a:p>
                  </a:txBody>
                  <a:tcPr marL="36430" marR="36430" marT="0" marB="0"/>
                </a:tc>
                <a:tc hMerge="1">
                  <a:txBody>
                    <a:bodyPr/>
                    <a:lstStyle/>
                    <a:p>
                      <a:pPr marL="0" marR="0" algn="ctr">
                        <a:spcBef>
                          <a:spcPts val="0"/>
                        </a:spcBef>
                        <a:spcAft>
                          <a:spcPts val="0"/>
                        </a:spcAft>
                      </a:pPr>
                      <a:endParaRPr lang="en-US" sz="2000" b="1" u="sng" dirty="0">
                        <a:solidFill>
                          <a:srgbClr val="425968"/>
                        </a:solidFill>
                        <a:latin typeface="+mn-lt"/>
                        <a:ea typeface="MS Mincho"/>
                        <a:cs typeface="Times New Roman"/>
                      </a:endParaRPr>
                    </a:p>
                  </a:txBody>
                  <a:tcPr marL="36430" marR="36430" marT="0" marB="0"/>
                </a:tc>
                <a:extLst>
                  <a:ext uri="{0D108BD9-81ED-4DB2-BD59-A6C34878D82A}">
                    <a16:rowId xmlns:a16="http://schemas.microsoft.com/office/drawing/2014/main" xmlns="" val="10000"/>
                  </a:ext>
                </a:extLst>
              </a:tr>
              <a:tr h="375712">
                <a:tc>
                  <a:txBody>
                    <a:bodyPr/>
                    <a:lstStyle/>
                    <a:p>
                      <a:pPr marL="0" marR="0" algn="ctr">
                        <a:spcBef>
                          <a:spcPts val="0"/>
                        </a:spcBef>
                        <a:spcAft>
                          <a:spcPts val="0"/>
                        </a:spcAft>
                      </a:pPr>
                      <a:r>
                        <a:rPr lang="en-US" sz="2000" b="1" u="sng" dirty="0"/>
                        <a:t>By Grade Level</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Number</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extLst>
                  <a:ext uri="{0D108BD9-81ED-4DB2-BD59-A6C34878D82A}">
                    <a16:rowId xmlns:a16="http://schemas.microsoft.com/office/drawing/2014/main" xmlns="" val="10001"/>
                  </a:ext>
                </a:extLst>
              </a:tr>
              <a:tr h="411264">
                <a:tc>
                  <a:txBody>
                    <a:bodyPr/>
                    <a:lstStyle/>
                    <a:p>
                      <a:pPr marL="0" marR="0">
                        <a:spcBef>
                          <a:spcPts val="0"/>
                        </a:spcBef>
                        <a:spcAft>
                          <a:spcPts val="0"/>
                        </a:spcAft>
                      </a:pPr>
                      <a:r>
                        <a:rPr lang="en-US" sz="1800" dirty="0"/>
                        <a:t>9</a:t>
                      </a:r>
                      <a:r>
                        <a:rPr lang="en-US" sz="1800" baseline="30000" dirty="0"/>
                        <a:t>th</a:t>
                      </a:r>
                      <a:r>
                        <a:rPr lang="en-US" sz="1800" dirty="0"/>
                        <a:t> Grade</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rtl="0" fontAlgn="t"/>
                      <a:r>
                        <a:rPr lang="en-US" sz="1800" b="0" i="0" u="none" strike="noStrike" dirty="0">
                          <a:solidFill>
                            <a:schemeClr val="tx1"/>
                          </a:solidFill>
                          <a:latin typeface="Calibri"/>
                        </a:rPr>
                        <a:t>26.6%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1,823</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2"/>
                  </a:ext>
                </a:extLst>
              </a:tr>
              <a:tr h="399135">
                <a:tc>
                  <a:txBody>
                    <a:bodyPr/>
                    <a:lstStyle/>
                    <a:p>
                      <a:pPr marL="0" marR="0">
                        <a:spcBef>
                          <a:spcPts val="0"/>
                        </a:spcBef>
                        <a:spcAft>
                          <a:spcPts val="0"/>
                        </a:spcAft>
                      </a:pPr>
                      <a:r>
                        <a:rPr lang="en-US" sz="1800" dirty="0"/>
                        <a:t>10</a:t>
                      </a:r>
                      <a:r>
                        <a:rPr lang="en-US" sz="1800" baseline="30000" dirty="0"/>
                        <a:t>th</a:t>
                      </a:r>
                      <a:r>
                        <a:rPr lang="en-US" sz="1800" dirty="0"/>
                        <a:t> Grade</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25.6%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n-ea"/>
                          <a:cs typeface="+mn-cs"/>
                        </a:rPr>
                        <a:t>1,754</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3"/>
                  </a:ext>
                </a:extLst>
              </a:tr>
              <a:tr h="382137">
                <a:tc>
                  <a:txBody>
                    <a:bodyPr/>
                    <a:lstStyle/>
                    <a:p>
                      <a:pPr marL="0" marR="0">
                        <a:spcBef>
                          <a:spcPts val="0"/>
                        </a:spcBef>
                        <a:spcAft>
                          <a:spcPts val="0"/>
                        </a:spcAft>
                      </a:pPr>
                      <a:r>
                        <a:rPr lang="en-US" sz="1800" dirty="0"/>
                        <a:t>11</a:t>
                      </a:r>
                      <a:r>
                        <a:rPr lang="en-US" sz="1800" baseline="30000" dirty="0"/>
                        <a:t>th</a:t>
                      </a:r>
                      <a:r>
                        <a:rPr lang="en-US" sz="1800" baseline="0" dirty="0"/>
                        <a:t> </a:t>
                      </a:r>
                      <a:r>
                        <a:rPr lang="en-US" sz="1800" dirty="0"/>
                        <a:t>Grade</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n-ea"/>
                          <a:cs typeface="+mn-cs"/>
                        </a:rPr>
                        <a:t>1,723</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4"/>
                  </a:ext>
                </a:extLst>
              </a:tr>
              <a:tr h="452846">
                <a:tc>
                  <a:txBody>
                    <a:bodyPr/>
                    <a:lstStyle/>
                    <a:p>
                      <a:pPr marL="0" marR="0">
                        <a:spcBef>
                          <a:spcPts val="0"/>
                        </a:spcBef>
                        <a:spcAft>
                          <a:spcPts val="0"/>
                        </a:spcAft>
                      </a:pPr>
                      <a:r>
                        <a:rPr lang="en-US" sz="1800" dirty="0"/>
                        <a:t>12</a:t>
                      </a:r>
                      <a:r>
                        <a:rPr lang="en-US" sz="1800" baseline="30000" dirty="0"/>
                        <a:t>th</a:t>
                      </a:r>
                      <a:r>
                        <a:rPr lang="en-US" sz="1800" baseline="0" dirty="0"/>
                        <a:t> </a:t>
                      </a:r>
                      <a:r>
                        <a:rPr lang="en-US" sz="1800" dirty="0"/>
                        <a:t>Grade</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22.7%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n-ea"/>
                          <a:cs typeface="+mn-cs"/>
                        </a:rPr>
                        <a:t>1,556</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5"/>
                  </a:ext>
                </a:extLst>
              </a:tr>
              <a:tr h="361548">
                <a:tc>
                  <a:txBody>
                    <a:bodyPr/>
                    <a:lstStyle/>
                    <a:p>
                      <a:pPr marL="0" marR="0" algn="ctr">
                        <a:spcBef>
                          <a:spcPts val="0"/>
                        </a:spcBef>
                        <a:spcAft>
                          <a:spcPts val="0"/>
                        </a:spcAft>
                      </a:pPr>
                      <a:r>
                        <a:rPr lang="en-US" sz="2000" b="1" u="sng" dirty="0"/>
                        <a:t>Race/Equity</a:t>
                      </a:r>
                      <a:r>
                        <a:rPr lang="en-US" sz="2000" b="1" u="sng" baseline="0" dirty="0"/>
                        <a:t> </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Number</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extLst>
                  <a:ext uri="{0D108BD9-81ED-4DB2-BD59-A6C34878D82A}">
                    <a16:rowId xmlns:a16="http://schemas.microsoft.com/office/drawing/2014/main" xmlns="" val="10006"/>
                  </a:ext>
                </a:extLst>
              </a:tr>
              <a:tr h="452846">
                <a:tc>
                  <a:txBody>
                    <a:bodyPr/>
                    <a:lstStyle/>
                    <a:p>
                      <a:pPr marL="0" marR="0">
                        <a:spcBef>
                          <a:spcPts val="0"/>
                        </a:spcBef>
                        <a:spcAft>
                          <a:spcPts val="0"/>
                        </a:spcAft>
                      </a:pPr>
                      <a:r>
                        <a:rPr lang="en-US" sz="1800" dirty="0"/>
                        <a:t>White</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rtl="0" fontAlgn="t"/>
                      <a:r>
                        <a:rPr lang="en-US" sz="1800" u="none" strike="noStrike" dirty="0"/>
                        <a:t>35%</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2,195</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7"/>
                  </a:ext>
                </a:extLst>
              </a:tr>
              <a:tr h="452846">
                <a:tc>
                  <a:txBody>
                    <a:bodyPr/>
                    <a:lstStyle/>
                    <a:p>
                      <a:pPr marL="0" marR="0">
                        <a:spcBef>
                          <a:spcPts val="0"/>
                        </a:spcBef>
                        <a:spcAft>
                          <a:spcPts val="0"/>
                        </a:spcAft>
                      </a:pPr>
                      <a:r>
                        <a:rPr lang="en-US" sz="1800" dirty="0"/>
                        <a:t>African</a:t>
                      </a:r>
                      <a:r>
                        <a:rPr lang="en-US" sz="1800" baseline="0" dirty="0"/>
                        <a:t> American/Black</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59.7%</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3,747</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8"/>
                  </a:ext>
                </a:extLst>
              </a:tr>
              <a:tr h="452846">
                <a:tc>
                  <a:txBody>
                    <a:bodyPr/>
                    <a:lstStyle/>
                    <a:p>
                      <a:pPr marL="0" marR="0">
                        <a:spcBef>
                          <a:spcPts val="0"/>
                        </a:spcBef>
                        <a:spcAft>
                          <a:spcPts val="0"/>
                        </a:spcAft>
                      </a:pPr>
                      <a:r>
                        <a:rPr lang="en-US" sz="1800" dirty="0"/>
                        <a:t>Latino/Hispanic</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3.6%</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227</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9"/>
                  </a:ext>
                </a:extLst>
              </a:tr>
              <a:tr h="452846">
                <a:tc>
                  <a:txBody>
                    <a:bodyPr/>
                    <a:lstStyle/>
                    <a:p>
                      <a:pPr marL="0" marR="0">
                        <a:spcBef>
                          <a:spcPts val="0"/>
                        </a:spcBef>
                        <a:spcAft>
                          <a:spcPts val="0"/>
                        </a:spcAft>
                      </a:pPr>
                      <a:r>
                        <a:rPr lang="en-US" sz="1800" dirty="0"/>
                        <a:t>Multiracial</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1.7%</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106</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10"/>
                  </a:ext>
                </a:extLst>
              </a:tr>
              <a:tr h="452846">
                <a:tc>
                  <a:txBody>
                    <a:bodyPr/>
                    <a:lstStyle/>
                    <a:p>
                      <a:pPr marL="0" marR="0" algn="ctr">
                        <a:spcBef>
                          <a:spcPts val="0"/>
                        </a:spcBef>
                        <a:spcAft>
                          <a:spcPts val="0"/>
                        </a:spcAft>
                      </a:pPr>
                      <a:r>
                        <a:rPr lang="en-US" sz="1800" b="1" dirty="0">
                          <a:solidFill>
                            <a:schemeClr val="tx1"/>
                          </a:solidFill>
                          <a:latin typeface="+mn-lt"/>
                          <a:ea typeface="MS Mincho"/>
                          <a:cs typeface="Times New Roman"/>
                        </a:rPr>
                        <a:t>Economically</a:t>
                      </a:r>
                      <a:r>
                        <a:rPr lang="en-US" sz="1800" b="1" baseline="0" dirty="0">
                          <a:solidFill>
                            <a:schemeClr val="tx1"/>
                          </a:solidFill>
                          <a:latin typeface="+mn-lt"/>
                          <a:ea typeface="MS Mincho"/>
                          <a:cs typeface="Times New Roman"/>
                        </a:rPr>
                        <a:t> Disadvantaged</a:t>
                      </a:r>
                      <a:endParaRPr lang="en-US" sz="1800" b="1"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algn="ctr" fontAlgn="t"/>
                      <a:r>
                        <a:rPr lang="en-US" sz="1800" b="1" i="0" u="sng" strike="noStrike" dirty="0">
                          <a:solidFill>
                            <a:schemeClr val="tx1"/>
                          </a:solidFill>
                          <a:latin typeface="Calibri"/>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marL="0" marR="0" algn="ctr">
                        <a:spcBef>
                          <a:spcPts val="0"/>
                        </a:spcBef>
                        <a:spcAft>
                          <a:spcPts val="0"/>
                        </a:spcAft>
                      </a:pPr>
                      <a:r>
                        <a:rPr lang="en-US" sz="1800" b="1" u="sng" dirty="0">
                          <a:solidFill>
                            <a:schemeClr val="tx1"/>
                          </a:solidFill>
                          <a:latin typeface="+mn-lt"/>
                          <a:ea typeface="MS Mincho"/>
                          <a:cs typeface="Times New Roman"/>
                        </a:rPr>
                        <a:t>Number</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extLst>
                  <a:ext uri="{0D108BD9-81ED-4DB2-BD59-A6C34878D82A}">
                    <a16:rowId xmlns:a16="http://schemas.microsoft.com/office/drawing/2014/main" xmlns="" val="10011"/>
                  </a:ext>
                </a:extLst>
              </a:tr>
              <a:tr h="452846">
                <a:tc>
                  <a:txBody>
                    <a:bodyPr/>
                    <a:lstStyle/>
                    <a:p>
                      <a:pPr marL="0" marR="0">
                        <a:spcBef>
                          <a:spcPts val="0"/>
                        </a:spcBef>
                        <a:spcAft>
                          <a:spcPts val="0"/>
                        </a:spcAft>
                      </a:pPr>
                      <a:r>
                        <a:rPr lang="en-US" sz="1800" b="0" dirty="0">
                          <a:solidFill>
                            <a:schemeClr val="tx1"/>
                          </a:solidFill>
                          <a:latin typeface="+mn-lt"/>
                          <a:ea typeface="MS Mincho"/>
                          <a:cs typeface="Times New Roman"/>
                        </a:rPr>
                        <a:t>Not</a:t>
                      </a:r>
                      <a:r>
                        <a:rPr lang="en-US" sz="1800" b="0" baseline="0" dirty="0">
                          <a:solidFill>
                            <a:schemeClr val="tx1"/>
                          </a:solidFill>
                          <a:latin typeface="+mn-lt"/>
                          <a:ea typeface="MS Mincho"/>
                          <a:cs typeface="Times New Roman"/>
                        </a:rPr>
                        <a:t> Economically Disadvantaged</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29.2%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1,960</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12"/>
                  </a:ext>
                </a:extLst>
              </a:tr>
              <a:tr h="452846">
                <a:tc>
                  <a:txBody>
                    <a:bodyPr/>
                    <a:lstStyle/>
                    <a:p>
                      <a:pPr marL="0" marR="0">
                        <a:spcBef>
                          <a:spcPts val="0"/>
                        </a:spcBef>
                        <a:spcAft>
                          <a:spcPts val="0"/>
                        </a:spcAft>
                      </a:pPr>
                      <a:r>
                        <a:rPr lang="en-US" sz="1800" b="0" dirty="0">
                          <a:solidFill>
                            <a:schemeClr val="tx1"/>
                          </a:solidFill>
                          <a:latin typeface="+mn-lt"/>
                          <a:ea typeface="MS Mincho"/>
                          <a:cs typeface="Times New Roman"/>
                        </a:rPr>
                        <a:t>Economically Disadvantaged</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70.8%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4,753</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13"/>
                  </a:ext>
                </a:extLst>
              </a:tr>
            </a:tbl>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2" name="TextBox 1"/>
          <p:cNvSpPr txBox="1"/>
          <p:nvPr/>
        </p:nvSpPr>
        <p:spPr>
          <a:xfrm rot="16200000">
            <a:off x="7598443" y="5257583"/>
            <a:ext cx="2286000" cy="246221"/>
          </a:xfrm>
          <a:prstGeom prst="rect">
            <a:avLst/>
          </a:prstGeom>
          <a:noFill/>
        </p:spPr>
        <p:txBody>
          <a:bodyPr wrap="square" rtlCol="0">
            <a:spAutoFit/>
          </a:bodyPr>
          <a:lstStyle/>
          <a:p>
            <a:r>
              <a:rPr lang="en-US" sz="1000" dirty="0"/>
              <a:t>Source: Ohio Department of Education</a:t>
            </a:r>
          </a:p>
        </p:txBody>
      </p:sp>
      <p:sp>
        <p:nvSpPr>
          <p:cNvPr id="6" name="TextBox 5"/>
          <p:cNvSpPr txBox="1"/>
          <p:nvPr/>
        </p:nvSpPr>
        <p:spPr>
          <a:xfrm>
            <a:off x="6207233" y="-13648"/>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Tree>
    <p:extLst>
      <p:ext uri="{BB962C8B-B14F-4D97-AF65-F5344CB8AC3E}">
        <p14:creationId xmlns:p14="http://schemas.microsoft.com/office/powerpoint/2010/main" val="164533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49256894"/>
              </p:ext>
            </p:extLst>
          </p:nvPr>
        </p:nvGraphicFramePr>
        <p:xfrm>
          <a:off x="486728" y="1105824"/>
          <a:ext cx="8146795" cy="4426583"/>
        </p:xfrm>
        <a:graphic>
          <a:graphicData uri="http://schemas.openxmlformats.org/drawingml/2006/table">
            <a:tbl>
              <a:tblPr>
                <a:tableStyleId>{2D5ABB26-0587-4C30-8999-92F81FD0307C}</a:tableStyleId>
              </a:tblPr>
              <a:tblGrid>
                <a:gridCol w="2729595">
                  <a:extLst>
                    <a:ext uri="{9D8B030D-6E8A-4147-A177-3AD203B41FA5}">
                      <a16:colId xmlns:a16="http://schemas.microsoft.com/office/drawing/2014/main" xmlns="" val="20000"/>
                    </a:ext>
                  </a:extLst>
                </a:gridCol>
                <a:gridCol w="901642">
                  <a:extLst>
                    <a:ext uri="{9D8B030D-6E8A-4147-A177-3AD203B41FA5}">
                      <a16:colId xmlns:a16="http://schemas.microsoft.com/office/drawing/2014/main" xmlns="" val="20001"/>
                    </a:ext>
                  </a:extLst>
                </a:gridCol>
                <a:gridCol w="1505186">
                  <a:extLst>
                    <a:ext uri="{9D8B030D-6E8A-4147-A177-3AD203B41FA5}">
                      <a16:colId xmlns:a16="http://schemas.microsoft.com/office/drawing/2014/main" xmlns="" val="20002"/>
                    </a:ext>
                  </a:extLst>
                </a:gridCol>
                <a:gridCol w="1505186">
                  <a:extLst>
                    <a:ext uri="{9D8B030D-6E8A-4147-A177-3AD203B41FA5}">
                      <a16:colId xmlns:a16="http://schemas.microsoft.com/office/drawing/2014/main" xmlns="" val="20003"/>
                    </a:ext>
                  </a:extLst>
                </a:gridCol>
                <a:gridCol w="1505186">
                  <a:extLst>
                    <a:ext uri="{9D8B030D-6E8A-4147-A177-3AD203B41FA5}">
                      <a16:colId xmlns:a16="http://schemas.microsoft.com/office/drawing/2014/main" xmlns="" val="20004"/>
                    </a:ext>
                  </a:extLst>
                </a:gridCol>
              </a:tblGrid>
              <a:tr h="703525">
                <a:tc gridSpan="5">
                  <a:txBody>
                    <a:bodyPr/>
                    <a:lstStyle/>
                    <a:p>
                      <a:pPr marL="0" marR="0" algn="ctr">
                        <a:spcBef>
                          <a:spcPts val="0"/>
                        </a:spcBef>
                        <a:spcAft>
                          <a:spcPts val="0"/>
                        </a:spcAft>
                      </a:pPr>
                      <a:r>
                        <a:rPr lang="en-US" sz="2800" b="1" u="none" baseline="0" dirty="0">
                          <a:solidFill>
                            <a:schemeClr val="bg1"/>
                          </a:solidFill>
                        </a:rPr>
                        <a:t>12th Grade Students: 1,556 enrolled in CCS</a:t>
                      </a:r>
                      <a:endParaRPr lang="en-US" sz="2800" b="1" u="none" baseline="0" dirty="0">
                        <a:solidFill>
                          <a:schemeClr val="bg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5968"/>
                    </a:solidFill>
                  </a:tcPr>
                </a:tc>
                <a:tc hMerge="1">
                  <a:txBody>
                    <a:bodyPr/>
                    <a:lstStyle/>
                    <a:p>
                      <a:pPr marL="0" marR="0" algn="ctr">
                        <a:spcBef>
                          <a:spcPts val="0"/>
                        </a:spcBef>
                        <a:spcAft>
                          <a:spcPts val="0"/>
                        </a:spcAft>
                      </a:pPr>
                      <a:endParaRPr lang="en-US" sz="2000" b="1" u="sng" dirty="0">
                        <a:solidFill>
                          <a:srgbClr val="425968"/>
                        </a:solidFill>
                        <a:latin typeface="+mn-lt"/>
                        <a:ea typeface="MS Mincho"/>
                        <a:cs typeface="Times New Roman"/>
                      </a:endParaRPr>
                    </a:p>
                  </a:txBody>
                  <a:tcPr marL="36430" marR="36430" marT="0" marB="0"/>
                </a:tc>
                <a:tc hMerge="1">
                  <a:txBody>
                    <a:bodyPr/>
                    <a:lstStyle/>
                    <a:p>
                      <a:pPr marL="0" marR="0" algn="ctr">
                        <a:spcBef>
                          <a:spcPts val="0"/>
                        </a:spcBef>
                        <a:spcAft>
                          <a:spcPts val="0"/>
                        </a:spcAft>
                      </a:pPr>
                      <a:endParaRPr lang="en-US" sz="2000" b="1" u="sng" dirty="0">
                        <a:solidFill>
                          <a:srgbClr val="425968"/>
                        </a:solidFill>
                        <a:latin typeface="+mn-lt"/>
                        <a:ea typeface="MS Mincho"/>
                        <a:cs typeface="Times New Roman"/>
                      </a:endParaRPr>
                    </a:p>
                  </a:txBody>
                  <a:tcPr marL="36430" marR="36430" marT="0" marB="0"/>
                </a:tc>
                <a:tc hMerge="1">
                  <a:txBody>
                    <a:bodyPr/>
                    <a:lstStyle/>
                    <a:p>
                      <a:pPr marL="0" marR="0" algn="ctr">
                        <a:spcBef>
                          <a:spcPts val="0"/>
                        </a:spcBef>
                        <a:spcAft>
                          <a:spcPts val="0"/>
                        </a:spcAft>
                      </a:pPr>
                      <a:endParaRPr lang="en-US" sz="2800" b="1" u="none" baseline="0" dirty="0">
                        <a:solidFill>
                          <a:schemeClr val="bg1"/>
                        </a:solidFill>
                        <a:latin typeface="+mn-lt"/>
                        <a:ea typeface="MS Mincho"/>
                        <a:cs typeface="Times New Roman"/>
                      </a:endParaRPr>
                    </a:p>
                  </a:txBody>
                  <a:tcPr marL="36430" marR="36430" marT="0" marB="0" anchor="ctr">
                    <a:lnB w="12700" cap="flat" cmpd="sng" algn="ctr">
                      <a:solidFill>
                        <a:schemeClr val="tx1"/>
                      </a:solidFill>
                      <a:prstDash val="solid"/>
                      <a:round/>
                      <a:headEnd type="none" w="med" len="med"/>
                      <a:tailEnd type="none" w="med" len="med"/>
                    </a:lnB>
                    <a:solidFill>
                      <a:srgbClr val="425968"/>
                    </a:solidFill>
                  </a:tcPr>
                </a:tc>
                <a:tc hMerge="1">
                  <a:txBody>
                    <a:bodyPr/>
                    <a:lstStyle/>
                    <a:p>
                      <a:pPr marL="0" marR="0" algn="ctr">
                        <a:spcBef>
                          <a:spcPts val="0"/>
                        </a:spcBef>
                        <a:spcAft>
                          <a:spcPts val="0"/>
                        </a:spcAft>
                      </a:pPr>
                      <a:endParaRPr lang="en-US" sz="2800" b="1" u="none" baseline="0" dirty="0">
                        <a:solidFill>
                          <a:schemeClr val="bg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5968"/>
                    </a:solidFill>
                  </a:tcPr>
                </a:tc>
                <a:extLst>
                  <a:ext uri="{0D108BD9-81ED-4DB2-BD59-A6C34878D82A}">
                    <a16:rowId xmlns:a16="http://schemas.microsoft.com/office/drawing/2014/main" xmlns="" val="10000"/>
                  </a:ext>
                </a:extLst>
              </a:tr>
              <a:tr h="361548">
                <a:tc>
                  <a:txBody>
                    <a:bodyPr/>
                    <a:lstStyle/>
                    <a:p>
                      <a:pPr marL="0" marR="0" algn="ctr">
                        <a:spcBef>
                          <a:spcPts val="0"/>
                        </a:spcBef>
                        <a:spcAft>
                          <a:spcPts val="0"/>
                        </a:spcAft>
                      </a:pPr>
                      <a:r>
                        <a:rPr lang="en-US" sz="2000" b="1" u="sng" dirty="0"/>
                        <a:t>Race/Equity</a:t>
                      </a:r>
                      <a:r>
                        <a:rPr lang="en-US" sz="2000" b="1" u="sng" baseline="0" dirty="0"/>
                        <a:t> </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t>Number</a:t>
                      </a:r>
                      <a:endParaRPr lang="en-US" sz="2000" b="1" u="sng"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solidFill>
                            <a:schemeClr val="tx1"/>
                          </a:solidFill>
                          <a:latin typeface="+mn-lt"/>
                          <a:ea typeface="MS Mincho"/>
                          <a:cs typeface="Times New Roman"/>
                        </a:rPr>
                        <a:t>FAFSA</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tc>
                  <a:txBody>
                    <a:bodyPr/>
                    <a:lstStyle/>
                    <a:p>
                      <a:pPr marL="0" marR="0" algn="ctr">
                        <a:spcBef>
                          <a:spcPts val="0"/>
                        </a:spcBef>
                        <a:spcAft>
                          <a:spcPts val="0"/>
                        </a:spcAft>
                      </a:pPr>
                      <a:r>
                        <a:rPr lang="en-US" sz="2000" b="1" u="sng" dirty="0">
                          <a:solidFill>
                            <a:schemeClr val="tx1"/>
                          </a:solidFill>
                          <a:latin typeface="+mn-lt"/>
                          <a:ea typeface="MS Mincho"/>
                          <a:cs typeface="Times New Roman"/>
                        </a:rPr>
                        <a:t>Enrollment</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A262">
                        <a:alpha val="50000"/>
                      </a:srgbClr>
                    </a:solidFill>
                  </a:tcPr>
                </a:tc>
                <a:extLst>
                  <a:ext uri="{0D108BD9-81ED-4DB2-BD59-A6C34878D82A}">
                    <a16:rowId xmlns:a16="http://schemas.microsoft.com/office/drawing/2014/main" xmlns="" val="10001"/>
                  </a:ext>
                </a:extLst>
              </a:tr>
              <a:tr h="452846">
                <a:tc>
                  <a:txBody>
                    <a:bodyPr/>
                    <a:lstStyle/>
                    <a:p>
                      <a:pPr marL="0" marR="0">
                        <a:spcBef>
                          <a:spcPts val="0"/>
                        </a:spcBef>
                        <a:spcAft>
                          <a:spcPts val="0"/>
                        </a:spcAft>
                      </a:pPr>
                      <a:r>
                        <a:rPr lang="en-US" sz="1800" dirty="0"/>
                        <a:t>White</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rtl="0" fontAlgn="t"/>
                      <a:r>
                        <a:rPr lang="en-US" sz="1800" u="none" strike="noStrike" dirty="0"/>
                        <a:t>43.7%</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658</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45%(296)</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91% (599)</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2"/>
                  </a:ext>
                </a:extLst>
              </a:tr>
              <a:tr h="452846">
                <a:tc>
                  <a:txBody>
                    <a:bodyPr/>
                    <a:lstStyle/>
                    <a:p>
                      <a:pPr marL="0" marR="0">
                        <a:spcBef>
                          <a:spcPts val="0"/>
                        </a:spcBef>
                        <a:spcAft>
                          <a:spcPts val="0"/>
                        </a:spcAft>
                      </a:pPr>
                      <a:r>
                        <a:rPr lang="en-US" sz="1800" dirty="0"/>
                        <a:t>African</a:t>
                      </a:r>
                      <a:r>
                        <a:rPr lang="en-US" sz="1800" baseline="0" dirty="0"/>
                        <a:t> American/Black</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52.8%</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794</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baseline="0" dirty="0">
                          <a:solidFill>
                            <a:schemeClr val="tx1"/>
                          </a:solidFill>
                          <a:latin typeface="+mn-lt"/>
                          <a:ea typeface="MS Mincho"/>
                          <a:cs typeface="Times New Roman"/>
                        </a:rPr>
                        <a:t>18% (143)</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40% (318)</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3"/>
                  </a:ext>
                </a:extLst>
              </a:tr>
              <a:tr h="452846">
                <a:tc>
                  <a:txBody>
                    <a:bodyPr/>
                    <a:lstStyle/>
                    <a:p>
                      <a:pPr marL="0" marR="0">
                        <a:spcBef>
                          <a:spcPts val="0"/>
                        </a:spcBef>
                        <a:spcAft>
                          <a:spcPts val="0"/>
                        </a:spcAft>
                      </a:pPr>
                      <a:r>
                        <a:rPr lang="en-US" sz="1800" dirty="0"/>
                        <a:t>Latino/Hispanic</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1.9%</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29</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20% (6)</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37% (11)</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4"/>
                  </a:ext>
                </a:extLst>
              </a:tr>
              <a:tr h="452846">
                <a:tc>
                  <a:txBody>
                    <a:bodyPr/>
                    <a:lstStyle/>
                    <a:p>
                      <a:pPr marL="0" marR="0">
                        <a:spcBef>
                          <a:spcPts val="0"/>
                        </a:spcBef>
                        <a:spcAft>
                          <a:spcPts val="0"/>
                        </a:spcAft>
                      </a:pPr>
                      <a:r>
                        <a:rPr lang="en-US" sz="1800" dirty="0"/>
                        <a:t>Multiracial</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u="none" strike="noStrike" dirty="0"/>
                        <a:t>1.6%</a:t>
                      </a:r>
                      <a:endParaRPr lang="en-US" sz="1800" b="1" i="0" u="none" strike="noStrike" dirty="0">
                        <a:solidFill>
                          <a:srgbClr val="425968"/>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dirty="0"/>
                        <a:t>24</a:t>
                      </a:r>
                      <a:endParaRPr lang="en-US" sz="1800" b="1" dirty="0">
                        <a:solidFill>
                          <a:srgbClr val="425968"/>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17%</a:t>
                      </a:r>
                      <a:r>
                        <a:rPr lang="en-US" sz="1800" b="0" baseline="0" dirty="0">
                          <a:solidFill>
                            <a:schemeClr val="tx1"/>
                          </a:solidFill>
                          <a:latin typeface="+mn-lt"/>
                          <a:ea typeface="MS Mincho"/>
                          <a:cs typeface="Times New Roman"/>
                        </a:rPr>
                        <a:t> (4)</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25% (6)</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5"/>
                  </a:ext>
                </a:extLst>
              </a:tr>
              <a:tr h="452846">
                <a:tc>
                  <a:txBody>
                    <a:bodyPr/>
                    <a:lstStyle/>
                    <a:p>
                      <a:pPr marL="0" marR="0" algn="ctr">
                        <a:spcBef>
                          <a:spcPts val="0"/>
                        </a:spcBef>
                        <a:spcAft>
                          <a:spcPts val="0"/>
                        </a:spcAft>
                      </a:pPr>
                      <a:r>
                        <a:rPr lang="en-US" sz="1800" b="1" dirty="0">
                          <a:solidFill>
                            <a:schemeClr val="tx1"/>
                          </a:solidFill>
                          <a:latin typeface="+mn-lt"/>
                          <a:ea typeface="MS Mincho"/>
                          <a:cs typeface="Times New Roman"/>
                        </a:rPr>
                        <a:t>Economically</a:t>
                      </a:r>
                      <a:r>
                        <a:rPr lang="en-US" sz="1800" b="1" baseline="0" dirty="0">
                          <a:solidFill>
                            <a:schemeClr val="tx1"/>
                          </a:solidFill>
                          <a:latin typeface="+mn-lt"/>
                          <a:ea typeface="MS Mincho"/>
                          <a:cs typeface="Times New Roman"/>
                        </a:rPr>
                        <a:t> Disadvantaged</a:t>
                      </a:r>
                      <a:endParaRPr lang="en-US" sz="1800" b="1"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algn="ctr" fontAlgn="t"/>
                      <a:r>
                        <a:rPr lang="en-US" sz="1800" b="1" i="0" u="sng" strike="noStrike" dirty="0">
                          <a:solidFill>
                            <a:schemeClr val="tx1"/>
                          </a:solidFill>
                          <a:latin typeface="Calibri"/>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marL="0" marR="0" algn="ctr">
                        <a:spcBef>
                          <a:spcPts val="0"/>
                        </a:spcBef>
                        <a:spcAft>
                          <a:spcPts val="0"/>
                        </a:spcAft>
                      </a:pPr>
                      <a:r>
                        <a:rPr lang="en-US" sz="1800" b="1" u="sng" dirty="0">
                          <a:solidFill>
                            <a:schemeClr val="tx1"/>
                          </a:solidFill>
                          <a:latin typeface="+mn-lt"/>
                          <a:ea typeface="MS Mincho"/>
                          <a:cs typeface="Times New Roman"/>
                        </a:rPr>
                        <a:t>Number</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latin typeface="+mn-lt"/>
                          <a:ea typeface="MS Mincho"/>
                          <a:cs typeface="Times New Roman"/>
                        </a:rPr>
                        <a:t>FAFSA</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latin typeface="+mn-lt"/>
                          <a:ea typeface="MS Mincho"/>
                          <a:cs typeface="Times New Roman"/>
                        </a:rPr>
                        <a:t>Enrollment</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8E40">
                        <a:alpha val="50000"/>
                      </a:srgbClr>
                    </a:solidFill>
                  </a:tcPr>
                </a:tc>
                <a:extLst>
                  <a:ext uri="{0D108BD9-81ED-4DB2-BD59-A6C34878D82A}">
                    <a16:rowId xmlns:a16="http://schemas.microsoft.com/office/drawing/2014/main" xmlns="" val="10006"/>
                  </a:ext>
                </a:extLst>
              </a:tr>
              <a:tr h="452846">
                <a:tc>
                  <a:txBody>
                    <a:bodyPr/>
                    <a:lstStyle/>
                    <a:p>
                      <a:pPr marL="0" marR="0">
                        <a:spcBef>
                          <a:spcPts val="0"/>
                        </a:spcBef>
                        <a:spcAft>
                          <a:spcPts val="0"/>
                        </a:spcAft>
                      </a:pPr>
                      <a:r>
                        <a:rPr lang="en-US" sz="1800" b="0" dirty="0">
                          <a:solidFill>
                            <a:schemeClr val="tx1"/>
                          </a:solidFill>
                          <a:latin typeface="+mn-lt"/>
                          <a:ea typeface="MS Mincho"/>
                          <a:cs typeface="Times New Roman"/>
                        </a:rPr>
                        <a:t>Not</a:t>
                      </a:r>
                      <a:r>
                        <a:rPr lang="en-US" sz="1800" b="0" baseline="0" dirty="0">
                          <a:solidFill>
                            <a:schemeClr val="tx1"/>
                          </a:solidFill>
                          <a:latin typeface="+mn-lt"/>
                          <a:ea typeface="MS Mincho"/>
                          <a:cs typeface="Times New Roman"/>
                        </a:rPr>
                        <a:t> Economically Disadvantaged</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30.5%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467</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15%</a:t>
                      </a:r>
                      <a:r>
                        <a:rPr lang="en-US" sz="1800" b="0" baseline="0" dirty="0">
                          <a:solidFill>
                            <a:schemeClr val="tx1"/>
                          </a:solidFill>
                          <a:latin typeface="+mn-lt"/>
                          <a:ea typeface="MS Mincho"/>
                          <a:cs typeface="Times New Roman"/>
                        </a:rPr>
                        <a:t> (70)</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95% (444)</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7"/>
                  </a:ext>
                </a:extLst>
              </a:tr>
              <a:tr h="452846">
                <a:tc>
                  <a:txBody>
                    <a:bodyPr/>
                    <a:lstStyle/>
                    <a:p>
                      <a:pPr marL="0" marR="0">
                        <a:spcBef>
                          <a:spcPts val="0"/>
                        </a:spcBef>
                        <a:spcAft>
                          <a:spcPts val="0"/>
                        </a:spcAft>
                      </a:pPr>
                      <a:r>
                        <a:rPr lang="en-US" sz="1800" b="0" dirty="0">
                          <a:solidFill>
                            <a:schemeClr val="tx1"/>
                          </a:solidFill>
                          <a:latin typeface="+mn-lt"/>
                          <a:ea typeface="MS Mincho"/>
                          <a:cs typeface="Times New Roman"/>
                        </a:rPr>
                        <a:t>Economically Disadvantaged</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algn="ctr" fontAlgn="t"/>
                      <a:r>
                        <a:rPr lang="en-US" sz="1800" b="0" i="0" u="none" strike="noStrike" dirty="0">
                          <a:solidFill>
                            <a:schemeClr val="tx1"/>
                          </a:solidFill>
                          <a:latin typeface="Calibri"/>
                        </a:rPr>
                        <a:t>69.5%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1,063</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34%</a:t>
                      </a:r>
                      <a:r>
                        <a:rPr lang="en-US" sz="1800" b="0" baseline="0" dirty="0">
                          <a:solidFill>
                            <a:schemeClr val="tx1"/>
                          </a:solidFill>
                          <a:latin typeface="+mn-lt"/>
                          <a:ea typeface="MS Mincho"/>
                          <a:cs typeface="Times New Roman"/>
                        </a:rPr>
                        <a:t> (361)</a:t>
                      </a:r>
                      <a:endParaRPr lang="en-US" sz="1800" b="0" dirty="0">
                        <a:solidFill>
                          <a:schemeClr val="tx1"/>
                        </a:solidFill>
                        <a:latin typeface="+mn-lt"/>
                        <a:ea typeface="MS Mincho"/>
                        <a:cs typeface="Times New Roman"/>
                      </a:endParaRP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tc>
                  <a:txBody>
                    <a:bodyPr/>
                    <a:lstStyle/>
                    <a:p>
                      <a:pPr marL="0" marR="0" algn="ctr">
                        <a:spcBef>
                          <a:spcPts val="0"/>
                        </a:spcBef>
                        <a:spcAft>
                          <a:spcPts val="0"/>
                        </a:spcAft>
                      </a:pPr>
                      <a:r>
                        <a:rPr lang="en-US" sz="1800" b="0" dirty="0">
                          <a:solidFill>
                            <a:schemeClr val="tx1"/>
                          </a:solidFill>
                          <a:latin typeface="+mn-lt"/>
                          <a:ea typeface="MS Mincho"/>
                          <a:cs typeface="Times New Roman"/>
                        </a:rPr>
                        <a:t>16% (276)</a:t>
                      </a:r>
                    </a:p>
                  </a:txBody>
                  <a:tcPr marL="36430" marR="364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8DA3">
                        <a:alpha val="50000"/>
                      </a:srgbClr>
                    </a:solidFill>
                  </a:tcPr>
                </a:tc>
                <a:extLst>
                  <a:ext uri="{0D108BD9-81ED-4DB2-BD59-A6C34878D82A}">
                    <a16:rowId xmlns:a16="http://schemas.microsoft.com/office/drawing/2014/main" xmlns="" val="10008"/>
                  </a:ext>
                </a:extLst>
              </a:tr>
            </a:tbl>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5" name="TextBox 4"/>
          <p:cNvSpPr txBox="1"/>
          <p:nvPr/>
        </p:nvSpPr>
        <p:spPr>
          <a:xfrm rot="16200000">
            <a:off x="6629623" y="3152745"/>
            <a:ext cx="4419600" cy="400110"/>
          </a:xfrm>
          <a:prstGeom prst="rect">
            <a:avLst/>
          </a:prstGeom>
          <a:noFill/>
        </p:spPr>
        <p:txBody>
          <a:bodyPr wrap="square" rtlCol="0">
            <a:spAutoFit/>
          </a:bodyPr>
          <a:lstStyle/>
          <a:p>
            <a:r>
              <a:rPr lang="en-US" sz="1000" dirty="0"/>
              <a:t>Sources: Camden City Schools, Ohio Department of Education Federal Student Aid Data Center, National Student Clearinghouse</a:t>
            </a:r>
          </a:p>
        </p:txBody>
      </p:sp>
      <p:sp>
        <p:nvSpPr>
          <p:cNvPr id="7" name="TextBox 6"/>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Tree>
    <p:extLst>
      <p:ext uri="{BB962C8B-B14F-4D97-AF65-F5344CB8AC3E}">
        <p14:creationId xmlns:p14="http://schemas.microsoft.com/office/powerpoint/2010/main" val="3507873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7" name="TextBox 6"/>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graphicFrame>
        <p:nvGraphicFramePr>
          <p:cNvPr id="9" name="Chart 8"/>
          <p:cNvGraphicFramePr>
            <a:graphicFrameLocks/>
          </p:cNvGraphicFramePr>
          <p:nvPr>
            <p:extLst>
              <p:ext uri="{D42A27DB-BD31-4B8C-83A1-F6EECF244321}">
                <p14:modId xmlns:p14="http://schemas.microsoft.com/office/powerpoint/2010/main" val="1014274711"/>
              </p:ext>
            </p:extLst>
          </p:nvPr>
        </p:nvGraphicFramePr>
        <p:xfrm>
          <a:off x="381000" y="601682"/>
          <a:ext cx="8333539" cy="549431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rot="16200000">
            <a:off x="6629623" y="3152745"/>
            <a:ext cx="4419600" cy="400110"/>
          </a:xfrm>
          <a:prstGeom prst="rect">
            <a:avLst/>
          </a:prstGeom>
          <a:noFill/>
        </p:spPr>
        <p:txBody>
          <a:bodyPr wrap="square" rtlCol="0">
            <a:spAutoFit/>
          </a:bodyPr>
          <a:lstStyle/>
          <a:p>
            <a:r>
              <a:rPr lang="en-US" sz="1000" dirty="0"/>
              <a:t>Sources: Camden City Schools, Ohio Department of Education Federal Student Aid Data Center, National Student Clearinghouse</a:t>
            </a:r>
          </a:p>
        </p:txBody>
      </p:sp>
    </p:spTree>
    <p:extLst>
      <p:ext uri="{BB962C8B-B14F-4D97-AF65-F5344CB8AC3E}">
        <p14:creationId xmlns:p14="http://schemas.microsoft.com/office/powerpoint/2010/main" val="19975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86529546"/>
              </p:ext>
            </p:extLst>
          </p:nvPr>
        </p:nvGraphicFramePr>
        <p:xfrm>
          <a:off x="457200" y="457200"/>
          <a:ext cx="82296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4" name="TextBox 3"/>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5" name="TextBox 4"/>
          <p:cNvSpPr txBox="1"/>
          <p:nvPr/>
        </p:nvSpPr>
        <p:spPr>
          <a:xfrm rot="16200000">
            <a:off x="6629623" y="3152745"/>
            <a:ext cx="4419600" cy="246221"/>
          </a:xfrm>
          <a:prstGeom prst="rect">
            <a:avLst/>
          </a:prstGeom>
          <a:noFill/>
        </p:spPr>
        <p:txBody>
          <a:bodyPr wrap="square" rtlCol="0">
            <a:spAutoFit/>
          </a:bodyPr>
          <a:lstStyle/>
          <a:p>
            <a:r>
              <a:rPr lang="en-US" sz="1000" dirty="0"/>
              <a:t>Sources: Camden City Schools, National Student Clearinghouse</a:t>
            </a:r>
          </a:p>
        </p:txBody>
      </p:sp>
    </p:spTree>
    <p:extLst>
      <p:ext uri="{BB962C8B-B14F-4D97-AF65-F5344CB8AC3E}">
        <p14:creationId xmlns:p14="http://schemas.microsoft.com/office/powerpoint/2010/main" val="3822532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94439134"/>
              </p:ext>
            </p:extLst>
          </p:nvPr>
        </p:nvGraphicFramePr>
        <p:xfrm>
          <a:off x="381000" y="685800"/>
          <a:ext cx="83820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2015 StriveTogether</a:t>
            </a:r>
          </a:p>
        </p:txBody>
      </p:sp>
      <p:sp>
        <p:nvSpPr>
          <p:cNvPr id="4" name="TextBox 3"/>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5" name="TextBox 4"/>
          <p:cNvSpPr txBox="1"/>
          <p:nvPr/>
        </p:nvSpPr>
        <p:spPr>
          <a:xfrm rot="16200000">
            <a:off x="6629623" y="3075801"/>
            <a:ext cx="4419600" cy="400110"/>
          </a:xfrm>
          <a:prstGeom prst="rect">
            <a:avLst/>
          </a:prstGeom>
          <a:noFill/>
        </p:spPr>
        <p:txBody>
          <a:bodyPr wrap="square" rtlCol="0">
            <a:spAutoFit/>
          </a:bodyPr>
          <a:lstStyle/>
          <a:p>
            <a:r>
              <a:rPr lang="en-US" sz="1000" dirty="0"/>
              <a:t>Sources: Camden City Schools, Ohio Department of Education Federal Student Aid Data Center </a:t>
            </a:r>
          </a:p>
        </p:txBody>
      </p:sp>
    </p:spTree>
    <p:extLst>
      <p:ext uri="{BB962C8B-B14F-4D97-AF65-F5344CB8AC3E}">
        <p14:creationId xmlns:p14="http://schemas.microsoft.com/office/powerpoint/2010/main" val="239272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248312594"/>
              </p:ext>
            </p:extLst>
          </p:nvPr>
        </p:nvGraphicFramePr>
        <p:xfrm>
          <a:off x="609600" y="762000"/>
          <a:ext cx="80772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a:t>
            </a:r>
            <a:r>
              <a:rPr lang="en-US" sz="1000" dirty="0" err="1">
                <a:solidFill>
                  <a:schemeClr val="bg2"/>
                </a:solidFill>
              </a:rPr>
              <a:t>StriveTogether</a:t>
            </a:r>
            <a:endParaRPr lang="en-US" sz="1000" dirty="0">
              <a:solidFill>
                <a:schemeClr val="bg2"/>
              </a:solidFill>
            </a:endParaRPr>
          </a:p>
        </p:txBody>
      </p:sp>
      <p:sp>
        <p:nvSpPr>
          <p:cNvPr id="5" name="TextBox 4"/>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6" name="TextBox 5"/>
          <p:cNvSpPr txBox="1"/>
          <p:nvPr/>
        </p:nvSpPr>
        <p:spPr>
          <a:xfrm rot="16200000">
            <a:off x="6611368" y="3305889"/>
            <a:ext cx="4419600" cy="246221"/>
          </a:xfrm>
          <a:prstGeom prst="rect">
            <a:avLst/>
          </a:prstGeom>
          <a:noFill/>
        </p:spPr>
        <p:txBody>
          <a:bodyPr wrap="square" rtlCol="0">
            <a:spAutoFit/>
          </a:bodyPr>
          <a:lstStyle/>
          <a:p>
            <a:r>
              <a:rPr lang="en-US" sz="1000" dirty="0"/>
              <a:t>Sources: Camden City Schools, National Student Clearinghouse</a:t>
            </a:r>
          </a:p>
        </p:txBody>
      </p:sp>
    </p:spTree>
    <p:extLst>
      <p:ext uri="{BB962C8B-B14F-4D97-AF65-F5344CB8AC3E}">
        <p14:creationId xmlns:p14="http://schemas.microsoft.com/office/powerpoint/2010/main" val="89539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60902444"/>
              </p:ext>
            </p:extLst>
          </p:nvPr>
        </p:nvGraphicFramePr>
        <p:xfrm>
          <a:off x="609600" y="762000"/>
          <a:ext cx="82296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2016 StriveTogether</a:t>
            </a:r>
          </a:p>
        </p:txBody>
      </p:sp>
      <p:sp>
        <p:nvSpPr>
          <p:cNvPr id="4" name="TextBox 3"/>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5" name="TextBox 4"/>
          <p:cNvSpPr txBox="1"/>
          <p:nvPr/>
        </p:nvSpPr>
        <p:spPr>
          <a:xfrm rot="16200000">
            <a:off x="6629623" y="3080350"/>
            <a:ext cx="4419600" cy="400110"/>
          </a:xfrm>
          <a:prstGeom prst="rect">
            <a:avLst/>
          </a:prstGeom>
          <a:noFill/>
        </p:spPr>
        <p:txBody>
          <a:bodyPr wrap="square" rtlCol="0">
            <a:spAutoFit/>
          </a:bodyPr>
          <a:lstStyle/>
          <a:p>
            <a:r>
              <a:rPr lang="en-US" sz="1000" dirty="0"/>
              <a:t>Sources: Camden City Schools, Ohio Department of Education Federal Student Aid Data Center </a:t>
            </a:r>
          </a:p>
        </p:txBody>
      </p:sp>
    </p:spTree>
    <p:extLst>
      <p:ext uri="{BB962C8B-B14F-4D97-AF65-F5344CB8AC3E}">
        <p14:creationId xmlns:p14="http://schemas.microsoft.com/office/powerpoint/2010/main" val="1914509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Result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5486400"/>
            <a:ext cx="1676400" cy="1120926"/>
          </a:xfrm>
          <a:prstGeom prst="rect">
            <a:avLst/>
          </a:prstGeom>
          <a:ln>
            <a:solidFill>
              <a:srgbClr val="425968"/>
            </a:solidFill>
          </a:ln>
        </p:spPr>
      </p:pic>
      <p:sp>
        <p:nvSpPr>
          <p:cNvPr id="7" name="Rectangle 6"/>
          <p:cNvSpPr/>
          <p:nvPr/>
        </p:nvSpPr>
        <p:spPr>
          <a:xfrm>
            <a:off x="522111" y="5390627"/>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6711" y="6327743"/>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5884173"/>
            <a:ext cx="1981200" cy="325380"/>
          </a:xfrm>
          <a:prstGeom prst="rect">
            <a:avLst/>
          </a:prstGeom>
        </p:spPr>
      </p:pic>
    </p:spTree>
    <p:extLst>
      <p:ext uri="{BB962C8B-B14F-4D97-AF65-F5344CB8AC3E}">
        <p14:creationId xmlns:p14="http://schemas.microsoft.com/office/powerpoint/2010/main" val="2002699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graphicFrame>
        <p:nvGraphicFramePr>
          <p:cNvPr id="9" name="Chart 8"/>
          <p:cNvGraphicFramePr>
            <a:graphicFrameLocks/>
          </p:cNvGraphicFramePr>
          <p:nvPr>
            <p:extLst>
              <p:ext uri="{D42A27DB-BD31-4B8C-83A1-F6EECF244321}">
                <p14:modId xmlns:p14="http://schemas.microsoft.com/office/powerpoint/2010/main" val="3285124444"/>
              </p:ext>
            </p:extLst>
          </p:nvPr>
        </p:nvGraphicFramePr>
        <p:xfrm>
          <a:off x="304800" y="467986"/>
          <a:ext cx="8473473" cy="560668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2015 StriveTogether</a:t>
            </a:r>
          </a:p>
        </p:txBody>
      </p:sp>
      <p:sp>
        <p:nvSpPr>
          <p:cNvPr id="11" name="TextBox 10"/>
          <p:cNvSpPr txBox="1"/>
          <p:nvPr/>
        </p:nvSpPr>
        <p:spPr>
          <a:xfrm rot="16200000">
            <a:off x="6406091" y="3153489"/>
            <a:ext cx="4419600" cy="246221"/>
          </a:xfrm>
          <a:prstGeom prst="rect">
            <a:avLst/>
          </a:prstGeom>
          <a:noFill/>
        </p:spPr>
        <p:txBody>
          <a:bodyPr wrap="square" rtlCol="0">
            <a:spAutoFit/>
          </a:bodyPr>
          <a:lstStyle/>
          <a:p>
            <a:r>
              <a:rPr lang="en-US" sz="1000" dirty="0"/>
              <a:t>Sources: Camden City Schools, National Student Clearinghouse</a:t>
            </a:r>
          </a:p>
        </p:txBody>
      </p:sp>
    </p:spTree>
    <p:extLst>
      <p:ext uri="{BB962C8B-B14F-4D97-AF65-F5344CB8AC3E}">
        <p14:creationId xmlns:p14="http://schemas.microsoft.com/office/powerpoint/2010/main" val="3785106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sz="2000" dirty="0"/>
              <a:t>Link between FAFSA Completion and Post-Secondary Enrollment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1956301"/>
              </p:ext>
            </p:extLst>
          </p:nvPr>
        </p:nvGraphicFramePr>
        <p:xfrm>
          <a:off x="457200" y="855171"/>
          <a:ext cx="8153400" cy="5012229"/>
        </p:xfrm>
        <a:graphic>
          <a:graphicData uri="http://schemas.openxmlformats.org/drawingml/2006/table">
            <a:tbl>
              <a:tblPr firstRow="1" bandRow="1">
                <a:tableStyleId>{5C22544A-7EE6-4342-B048-85BDC9FD1C3A}</a:tableStyleId>
              </a:tblPr>
              <a:tblGrid>
                <a:gridCol w="1924050">
                  <a:extLst>
                    <a:ext uri="{9D8B030D-6E8A-4147-A177-3AD203B41FA5}">
                      <a16:colId xmlns:a16="http://schemas.microsoft.com/office/drawing/2014/main" xmlns="" val="20000"/>
                    </a:ext>
                  </a:extLst>
                </a:gridCol>
                <a:gridCol w="2076450">
                  <a:extLst>
                    <a:ext uri="{9D8B030D-6E8A-4147-A177-3AD203B41FA5}">
                      <a16:colId xmlns:a16="http://schemas.microsoft.com/office/drawing/2014/main" xmlns="" val="20001"/>
                    </a:ext>
                  </a:extLst>
                </a:gridCol>
                <a:gridCol w="2076450">
                  <a:extLst>
                    <a:ext uri="{9D8B030D-6E8A-4147-A177-3AD203B41FA5}">
                      <a16:colId xmlns:a16="http://schemas.microsoft.com/office/drawing/2014/main" xmlns="" val="20002"/>
                    </a:ext>
                  </a:extLst>
                </a:gridCol>
                <a:gridCol w="2076450">
                  <a:extLst>
                    <a:ext uri="{9D8B030D-6E8A-4147-A177-3AD203B41FA5}">
                      <a16:colId xmlns:a16="http://schemas.microsoft.com/office/drawing/2014/main" xmlns="" val="20003"/>
                    </a:ext>
                  </a:extLst>
                </a:gridCol>
              </a:tblGrid>
              <a:tr h="285572">
                <a:tc>
                  <a:txBody>
                    <a:bodyPr/>
                    <a:lstStyle/>
                    <a:p>
                      <a:pPr algn="ctr" fontAlgn="b"/>
                      <a:r>
                        <a:rPr lang="en-US" sz="1600" b="0" i="0" u="none" strike="noStrike" dirty="0">
                          <a:solidFill>
                            <a:srgbClr val="000000"/>
                          </a:solidFill>
                          <a:effectLst/>
                          <a:latin typeface="Times New Roman"/>
                        </a:rPr>
                        <a:t>School</a:t>
                      </a:r>
                    </a:p>
                  </a:txBody>
                  <a:tcPr marL="9525" marR="9525" marT="9525" marB="0" anchor="b"/>
                </a:tc>
                <a:tc>
                  <a:txBody>
                    <a:bodyPr/>
                    <a:lstStyle/>
                    <a:p>
                      <a:pPr algn="ctr" fontAlgn="b"/>
                      <a:r>
                        <a:rPr lang="en-US" sz="1600" b="0" i="0" u="none" strike="noStrike">
                          <a:solidFill>
                            <a:srgbClr val="000000"/>
                          </a:solidFill>
                          <a:effectLst/>
                          <a:latin typeface="Times New Roman"/>
                        </a:rPr>
                        <a:t>% Enrolled in College</a:t>
                      </a:r>
                    </a:p>
                  </a:txBody>
                  <a:tcPr marL="9525" marR="9525" marT="9525" marB="0" anchor="b"/>
                </a:tc>
                <a:tc>
                  <a:txBody>
                    <a:bodyPr/>
                    <a:lstStyle/>
                    <a:p>
                      <a:pPr algn="ctr" fontAlgn="b"/>
                      <a:r>
                        <a:rPr lang="en-US" sz="1600" b="0" i="0" u="none" strike="noStrike">
                          <a:solidFill>
                            <a:srgbClr val="000000"/>
                          </a:solidFill>
                          <a:effectLst/>
                          <a:latin typeface="Times New Roman"/>
                        </a:rPr>
                        <a:t>% Completed FAFSA</a:t>
                      </a:r>
                    </a:p>
                  </a:txBody>
                  <a:tcPr marL="9525" marR="9525" marT="9525" marB="0" anchor="b"/>
                </a:tc>
                <a:tc>
                  <a:txBody>
                    <a:bodyPr/>
                    <a:lstStyle/>
                    <a:p>
                      <a:pPr algn="ctr" fontAlgn="b"/>
                      <a:r>
                        <a:rPr lang="en-US" sz="1600" b="0" i="0" u="none" strike="noStrike">
                          <a:solidFill>
                            <a:srgbClr val="000000"/>
                          </a:solidFill>
                          <a:effectLst/>
                          <a:latin typeface="Times New Roman"/>
                        </a:rPr>
                        <a:t>% Economically Disadvantaged</a:t>
                      </a:r>
                    </a:p>
                  </a:txBody>
                  <a:tcPr marL="9525" marR="9525" marT="9525" marB="0" anchor="b"/>
                </a:tc>
                <a:extLst>
                  <a:ext uri="{0D108BD9-81ED-4DB2-BD59-A6C34878D82A}">
                    <a16:rowId xmlns:a16="http://schemas.microsoft.com/office/drawing/2014/main" xmlns="" val="10000"/>
                  </a:ext>
                </a:extLst>
              </a:tr>
              <a:tr h="282189">
                <a:tc>
                  <a:txBody>
                    <a:bodyPr/>
                    <a:lstStyle/>
                    <a:p>
                      <a:pPr algn="ctr" fontAlgn="b"/>
                      <a:r>
                        <a:rPr lang="en-US" sz="1600" b="0" i="0" u="none" strike="noStrike" dirty="0">
                          <a:solidFill>
                            <a:srgbClr val="000000"/>
                          </a:solidFill>
                          <a:effectLst/>
                          <a:latin typeface="Times New Roman"/>
                        </a:rPr>
                        <a:t>A</a:t>
                      </a:r>
                    </a:p>
                  </a:txBody>
                  <a:tcPr marL="9525" marR="9525" marT="9525" marB="0" anchor="b"/>
                </a:tc>
                <a:tc>
                  <a:txBody>
                    <a:bodyPr/>
                    <a:lstStyle/>
                    <a:p>
                      <a:pPr algn="ctr" fontAlgn="b"/>
                      <a:r>
                        <a:rPr lang="en-US" sz="1600" b="0" i="0" u="none" strike="noStrike">
                          <a:solidFill>
                            <a:srgbClr val="000000"/>
                          </a:solidFill>
                          <a:effectLst/>
                          <a:latin typeface="Times New Roman"/>
                        </a:rPr>
                        <a:t>92%</a:t>
                      </a:r>
                    </a:p>
                  </a:txBody>
                  <a:tcPr marL="9525" marR="9525" marT="9525" marB="0" anchor="b"/>
                </a:tc>
                <a:tc>
                  <a:txBody>
                    <a:bodyPr/>
                    <a:lstStyle/>
                    <a:p>
                      <a:pPr algn="ctr" fontAlgn="b"/>
                      <a:r>
                        <a:rPr lang="en-US" sz="1600" b="0" i="0" u="none" strike="noStrike">
                          <a:solidFill>
                            <a:srgbClr val="000000"/>
                          </a:solidFill>
                          <a:effectLst/>
                          <a:latin typeface="Times New Roman"/>
                        </a:rPr>
                        <a:t>80%</a:t>
                      </a:r>
                    </a:p>
                  </a:txBody>
                  <a:tcPr marL="9525" marR="9525" marT="9525" marB="0" anchor="b"/>
                </a:tc>
                <a:tc>
                  <a:txBody>
                    <a:bodyPr/>
                    <a:lstStyle/>
                    <a:p>
                      <a:pPr algn="ctr" fontAlgn="b"/>
                      <a:r>
                        <a:rPr lang="en-US" sz="1600" b="0" i="0" u="none" strike="noStrike">
                          <a:solidFill>
                            <a:srgbClr val="000000"/>
                          </a:solidFill>
                          <a:effectLst/>
                          <a:latin typeface="Times New Roman"/>
                        </a:rPr>
                        <a:t>18%</a:t>
                      </a:r>
                    </a:p>
                  </a:txBody>
                  <a:tcPr marL="9525" marR="9525" marT="9525" marB="0" anchor="b"/>
                </a:tc>
                <a:extLst>
                  <a:ext uri="{0D108BD9-81ED-4DB2-BD59-A6C34878D82A}">
                    <a16:rowId xmlns:a16="http://schemas.microsoft.com/office/drawing/2014/main" xmlns="" val="10001"/>
                  </a:ext>
                </a:extLst>
              </a:tr>
              <a:tr h="282189">
                <a:tc>
                  <a:txBody>
                    <a:bodyPr/>
                    <a:lstStyle/>
                    <a:p>
                      <a:pPr algn="ctr" fontAlgn="b"/>
                      <a:r>
                        <a:rPr lang="en-US" sz="1600" b="0" i="0" u="none" strike="noStrike">
                          <a:solidFill>
                            <a:srgbClr val="000000"/>
                          </a:solidFill>
                          <a:effectLst/>
                          <a:latin typeface="Times New Roman"/>
                        </a:rPr>
                        <a:t>B</a:t>
                      </a:r>
                    </a:p>
                  </a:txBody>
                  <a:tcPr marL="9525" marR="9525" marT="9525" marB="0" anchor="b"/>
                </a:tc>
                <a:tc>
                  <a:txBody>
                    <a:bodyPr/>
                    <a:lstStyle/>
                    <a:p>
                      <a:pPr algn="ctr" fontAlgn="b"/>
                      <a:r>
                        <a:rPr lang="en-US" sz="1600" b="0" i="0" u="none" strike="noStrike" dirty="0">
                          <a:solidFill>
                            <a:srgbClr val="000000"/>
                          </a:solidFill>
                          <a:effectLst/>
                          <a:latin typeface="Times New Roman"/>
                        </a:rPr>
                        <a:t>93%</a:t>
                      </a:r>
                    </a:p>
                  </a:txBody>
                  <a:tcPr marL="9525" marR="9525" marT="9525" marB="0" anchor="b"/>
                </a:tc>
                <a:tc>
                  <a:txBody>
                    <a:bodyPr/>
                    <a:lstStyle/>
                    <a:p>
                      <a:pPr algn="ctr" fontAlgn="b"/>
                      <a:r>
                        <a:rPr lang="en-US" sz="1600" b="0" i="0" u="none" strike="noStrike">
                          <a:solidFill>
                            <a:srgbClr val="000000"/>
                          </a:solidFill>
                          <a:effectLst/>
                          <a:latin typeface="Times New Roman"/>
                        </a:rPr>
                        <a:t>75%</a:t>
                      </a:r>
                    </a:p>
                  </a:txBody>
                  <a:tcPr marL="9525" marR="9525" marT="9525" marB="0" anchor="b"/>
                </a:tc>
                <a:tc>
                  <a:txBody>
                    <a:bodyPr/>
                    <a:lstStyle/>
                    <a:p>
                      <a:pPr algn="ctr" fontAlgn="b"/>
                      <a:r>
                        <a:rPr lang="en-US" sz="1600" b="0" i="0" u="none" strike="noStrike">
                          <a:solidFill>
                            <a:srgbClr val="000000"/>
                          </a:solidFill>
                          <a:effectLst/>
                          <a:latin typeface="Times New Roman"/>
                        </a:rPr>
                        <a:t>19%</a:t>
                      </a:r>
                    </a:p>
                  </a:txBody>
                  <a:tcPr marL="9525" marR="9525" marT="9525" marB="0" anchor="b"/>
                </a:tc>
                <a:extLst>
                  <a:ext uri="{0D108BD9-81ED-4DB2-BD59-A6C34878D82A}">
                    <a16:rowId xmlns:a16="http://schemas.microsoft.com/office/drawing/2014/main" xmlns="" val="10002"/>
                  </a:ext>
                </a:extLst>
              </a:tr>
              <a:tr h="282189">
                <a:tc>
                  <a:txBody>
                    <a:bodyPr/>
                    <a:lstStyle/>
                    <a:p>
                      <a:pPr algn="ctr" fontAlgn="b"/>
                      <a:r>
                        <a:rPr lang="en-US" sz="1600" b="0" i="0" u="none" strike="noStrike">
                          <a:solidFill>
                            <a:srgbClr val="000000"/>
                          </a:solidFill>
                          <a:effectLst/>
                          <a:latin typeface="Times New Roman"/>
                        </a:rPr>
                        <a:t>C</a:t>
                      </a:r>
                    </a:p>
                  </a:txBody>
                  <a:tcPr marL="9525" marR="9525" marT="9525" marB="0" anchor="b"/>
                </a:tc>
                <a:tc>
                  <a:txBody>
                    <a:bodyPr/>
                    <a:lstStyle/>
                    <a:p>
                      <a:pPr algn="ctr" fontAlgn="b"/>
                      <a:r>
                        <a:rPr lang="en-US" sz="1600" b="0" i="0" u="none" strike="noStrike">
                          <a:solidFill>
                            <a:srgbClr val="000000"/>
                          </a:solidFill>
                          <a:effectLst/>
                          <a:latin typeface="Times New Roman"/>
                        </a:rPr>
                        <a:t>94%</a:t>
                      </a:r>
                    </a:p>
                  </a:txBody>
                  <a:tcPr marL="9525" marR="9525" marT="9525" marB="0" anchor="b"/>
                </a:tc>
                <a:tc>
                  <a:txBody>
                    <a:bodyPr/>
                    <a:lstStyle/>
                    <a:p>
                      <a:pPr algn="ctr" fontAlgn="b"/>
                      <a:r>
                        <a:rPr lang="en-US" sz="1600" b="0" i="0" u="none" strike="noStrike">
                          <a:solidFill>
                            <a:srgbClr val="000000"/>
                          </a:solidFill>
                          <a:effectLst/>
                          <a:latin typeface="Times New Roman"/>
                        </a:rPr>
                        <a:t>90%</a:t>
                      </a:r>
                    </a:p>
                  </a:txBody>
                  <a:tcPr marL="9525" marR="9525" marT="9525" marB="0" anchor="b"/>
                </a:tc>
                <a:tc>
                  <a:txBody>
                    <a:bodyPr/>
                    <a:lstStyle/>
                    <a:p>
                      <a:pPr algn="ctr" fontAlgn="b"/>
                      <a:r>
                        <a:rPr lang="en-US" sz="1600" b="0" i="0" u="none" strike="noStrike">
                          <a:solidFill>
                            <a:srgbClr val="000000"/>
                          </a:solidFill>
                          <a:effectLst/>
                          <a:latin typeface="Times New Roman"/>
                        </a:rPr>
                        <a:t>22%</a:t>
                      </a:r>
                    </a:p>
                  </a:txBody>
                  <a:tcPr marL="9525" marR="9525" marT="9525" marB="0" anchor="b"/>
                </a:tc>
                <a:extLst>
                  <a:ext uri="{0D108BD9-81ED-4DB2-BD59-A6C34878D82A}">
                    <a16:rowId xmlns:a16="http://schemas.microsoft.com/office/drawing/2014/main" xmlns="" val="10003"/>
                  </a:ext>
                </a:extLst>
              </a:tr>
              <a:tr h="282189">
                <a:tc>
                  <a:txBody>
                    <a:bodyPr/>
                    <a:lstStyle/>
                    <a:p>
                      <a:pPr algn="ctr" fontAlgn="b"/>
                      <a:r>
                        <a:rPr lang="en-US" sz="1600" b="0" i="0" u="none" strike="noStrike">
                          <a:solidFill>
                            <a:srgbClr val="000000"/>
                          </a:solidFill>
                          <a:effectLst/>
                          <a:latin typeface="Times New Roman"/>
                        </a:rPr>
                        <a:t>D</a:t>
                      </a:r>
                    </a:p>
                  </a:txBody>
                  <a:tcPr marL="9525" marR="9525" marT="9525" marB="0" anchor="b"/>
                </a:tc>
                <a:tc>
                  <a:txBody>
                    <a:bodyPr/>
                    <a:lstStyle/>
                    <a:p>
                      <a:pPr algn="ctr" fontAlgn="b"/>
                      <a:r>
                        <a:rPr lang="en-US" sz="1600" b="0" i="0" u="none" strike="noStrike">
                          <a:solidFill>
                            <a:srgbClr val="000000"/>
                          </a:solidFill>
                          <a:effectLst/>
                          <a:latin typeface="Times New Roman"/>
                        </a:rPr>
                        <a:t>56%</a:t>
                      </a:r>
                    </a:p>
                  </a:txBody>
                  <a:tcPr marL="9525" marR="9525" marT="9525" marB="0" anchor="b"/>
                </a:tc>
                <a:tc>
                  <a:txBody>
                    <a:bodyPr/>
                    <a:lstStyle/>
                    <a:p>
                      <a:pPr algn="ctr" fontAlgn="b"/>
                      <a:r>
                        <a:rPr lang="en-US" sz="1600" b="0" i="0" u="none" strike="noStrike">
                          <a:solidFill>
                            <a:srgbClr val="000000"/>
                          </a:solidFill>
                          <a:effectLst/>
                          <a:latin typeface="Times New Roman"/>
                        </a:rPr>
                        <a:t>30%</a:t>
                      </a:r>
                    </a:p>
                  </a:txBody>
                  <a:tcPr marL="9525" marR="9525" marT="9525" marB="0" anchor="b"/>
                </a:tc>
                <a:tc>
                  <a:txBody>
                    <a:bodyPr/>
                    <a:lstStyle/>
                    <a:p>
                      <a:pPr algn="ctr" fontAlgn="b"/>
                      <a:r>
                        <a:rPr lang="en-US" sz="1600" b="0" i="0" u="none" strike="noStrike">
                          <a:solidFill>
                            <a:srgbClr val="000000"/>
                          </a:solidFill>
                          <a:effectLst/>
                          <a:latin typeface="Times New Roman"/>
                        </a:rPr>
                        <a:t>45%</a:t>
                      </a:r>
                    </a:p>
                  </a:txBody>
                  <a:tcPr marL="9525" marR="9525" marT="9525" marB="0" anchor="b"/>
                </a:tc>
                <a:extLst>
                  <a:ext uri="{0D108BD9-81ED-4DB2-BD59-A6C34878D82A}">
                    <a16:rowId xmlns:a16="http://schemas.microsoft.com/office/drawing/2014/main" xmlns="" val="10004"/>
                  </a:ext>
                </a:extLst>
              </a:tr>
              <a:tr h="282189">
                <a:tc>
                  <a:txBody>
                    <a:bodyPr/>
                    <a:lstStyle/>
                    <a:p>
                      <a:pPr algn="ctr" fontAlgn="b"/>
                      <a:r>
                        <a:rPr lang="en-US" sz="1600" b="0" i="0" u="none" strike="noStrike">
                          <a:solidFill>
                            <a:srgbClr val="000000"/>
                          </a:solidFill>
                          <a:effectLst/>
                          <a:latin typeface="Times New Roman"/>
                        </a:rPr>
                        <a:t>E</a:t>
                      </a:r>
                    </a:p>
                  </a:txBody>
                  <a:tcPr marL="9525" marR="9525" marT="9525" marB="0" anchor="b"/>
                </a:tc>
                <a:tc>
                  <a:txBody>
                    <a:bodyPr/>
                    <a:lstStyle/>
                    <a:p>
                      <a:pPr algn="ctr" fontAlgn="b"/>
                      <a:r>
                        <a:rPr lang="en-US" sz="1600" b="0" i="0" u="none" strike="noStrike">
                          <a:solidFill>
                            <a:srgbClr val="000000"/>
                          </a:solidFill>
                          <a:effectLst/>
                          <a:latin typeface="Times New Roman"/>
                        </a:rPr>
                        <a:t>40%</a:t>
                      </a:r>
                    </a:p>
                  </a:txBody>
                  <a:tcPr marL="9525" marR="9525" marT="9525" marB="0" anchor="b"/>
                </a:tc>
                <a:tc>
                  <a:txBody>
                    <a:bodyPr/>
                    <a:lstStyle/>
                    <a:p>
                      <a:pPr algn="ctr" fontAlgn="b"/>
                      <a:r>
                        <a:rPr lang="en-US" sz="1600" b="0" i="0" u="none" strike="noStrike">
                          <a:solidFill>
                            <a:srgbClr val="000000"/>
                          </a:solidFill>
                          <a:effectLst/>
                          <a:latin typeface="Times New Roman"/>
                        </a:rPr>
                        <a:t>10%</a:t>
                      </a:r>
                    </a:p>
                  </a:txBody>
                  <a:tcPr marL="9525" marR="9525" marT="9525" marB="0" anchor="b"/>
                </a:tc>
                <a:tc>
                  <a:txBody>
                    <a:bodyPr/>
                    <a:lstStyle/>
                    <a:p>
                      <a:pPr algn="ctr" fontAlgn="b"/>
                      <a:r>
                        <a:rPr lang="en-US" sz="1600" b="0" i="0" u="none" strike="noStrike">
                          <a:solidFill>
                            <a:srgbClr val="000000"/>
                          </a:solidFill>
                          <a:effectLst/>
                          <a:latin typeface="Times New Roman"/>
                        </a:rPr>
                        <a:t>49%</a:t>
                      </a:r>
                    </a:p>
                  </a:txBody>
                  <a:tcPr marL="9525" marR="9525" marT="9525" marB="0" anchor="b"/>
                </a:tc>
                <a:extLst>
                  <a:ext uri="{0D108BD9-81ED-4DB2-BD59-A6C34878D82A}">
                    <a16:rowId xmlns:a16="http://schemas.microsoft.com/office/drawing/2014/main" xmlns="" val="10005"/>
                  </a:ext>
                </a:extLst>
              </a:tr>
              <a:tr h="282189">
                <a:tc>
                  <a:txBody>
                    <a:bodyPr/>
                    <a:lstStyle/>
                    <a:p>
                      <a:pPr algn="ctr" fontAlgn="b"/>
                      <a:r>
                        <a:rPr lang="en-US" sz="1600" b="0" i="0" u="none" strike="noStrike">
                          <a:solidFill>
                            <a:srgbClr val="000000"/>
                          </a:solidFill>
                          <a:effectLst/>
                          <a:latin typeface="Times New Roman"/>
                        </a:rPr>
                        <a:t>F</a:t>
                      </a:r>
                    </a:p>
                  </a:txBody>
                  <a:tcPr marL="9525" marR="9525" marT="9525" marB="0" anchor="b"/>
                </a:tc>
                <a:tc>
                  <a:txBody>
                    <a:bodyPr/>
                    <a:lstStyle/>
                    <a:p>
                      <a:pPr algn="ctr" fontAlgn="b"/>
                      <a:r>
                        <a:rPr lang="en-US" sz="1600" b="0" i="0" u="none" strike="noStrike">
                          <a:solidFill>
                            <a:srgbClr val="000000"/>
                          </a:solidFill>
                          <a:effectLst/>
                          <a:latin typeface="Times New Roman"/>
                        </a:rPr>
                        <a:t>79%</a:t>
                      </a:r>
                    </a:p>
                  </a:txBody>
                  <a:tcPr marL="9525" marR="9525" marT="9525" marB="0" anchor="b"/>
                </a:tc>
                <a:tc>
                  <a:txBody>
                    <a:bodyPr/>
                    <a:lstStyle/>
                    <a:p>
                      <a:pPr algn="ctr" fontAlgn="b"/>
                      <a:r>
                        <a:rPr lang="en-US" sz="1600" b="0" i="0" u="none" strike="noStrike">
                          <a:solidFill>
                            <a:srgbClr val="000000"/>
                          </a:solidFill>
                          <a:effectLst/>
                          <a:latin typeface="Times New Roman"/>
                        </a:rPr>
                        <a:t>71%</a:t>
                      </a:r>
                    </a:p>
                  </a:txBody>
                  <a:tcPr marL="9525" marR="9525" marT="9525" marB="0" anchor="b"/>
                </a:tc>
                <a:tc>
                  <a:txBody>
                    <a:bodyPr/>
                    <a:lstStyle/>
                    <a:p>
                      <a:pPr algn="ctr" fontAlgn="b"/>
                      <a:r>
                        <a:rPr lang="en-US" sz="1600" b="0" i="0" u="none" strike="noStrike">
                          <a:solidFill>
                            <a:srgbClr val="000000"/>
                          </a:solidFill>
                          <a:effectLst/>
                          <a:latin typeface="Times New Roman"/>
                        </a:rPr>
                        <a:t>66%</a:t>
                      </a:r>
                    </a:p>
                  </a:txBody>
                  <a:tcPr marL="9525" marR="9525" marT="9525" marB="0" anchor="b"/>
                </a:tc>
                <a:extLst>
                  <a:ext uri="{0D108BD9-81ED-4DB2-BD59-A6C34878D82A}">
                    <a16:rowId xmlns:a16="http://schemas.microsoft.com/office/drawing/2014/main" xmlns="" val="10006"/>
                  </a:ext>
                </a:extLst>
              </a:tr>
              <a:tr h="282189">
                <a:tc>
                  <a:txBody>
                    <a:bodyPr/>
                    <a:lstStyle/>
                    <a:p>
                      <a:pPr algn="ctr" fontAlgn="b"/>
                      <a:r>
                        <a:rPr lang="en-US" sz="1600" b="0" i="0" u="none" strike="noStrike">
                          <a:solidFill>
                            <a:srgbClr val="000000"/>
                          </a:solidFill>
                          <a:effectLst/>
                          <a:latin typeface="Times New Roman"/>
                        </a:rPr>
                        <a:t>G</a:t>
                      </a:r>
                    </a:p>
                  </a:txBody>
                  <a:tcPr marL="9525" marR="9525" marT="9525" marB="0" anchor="b"/>
                </a:tc>
                <a:tc>
                  <a:txBody>
                    <a:bodyPr/>
                    <a:lstStyle/>
                    <a:p>
                      <a:pPr algn="ctr" fontAlgn="b"/>
                      <a:r>
                        <a:rPr lang="en-US" sz="1600" b="0" i="0" u="none" strike="noStrike">
                          <a:solidFill>
                            <a:srgbClr val="000000"/>
                          </a:solidFill>
                          <a:effectLst/>
                          <a:latin typeface="Times New Roman"/>
                        </a:rPr>
                        <a:t>41%</a:t>
                      </a:r>
                    </a:p>
                  </a:txBody>
                  <a:tcPr marL="9525" marR="9525" marT="9525" marB="0" anchor="b"/>
                </a:tc>
                <a:tc>
                  <a:txBody>
                    <a:bodyPr/>
                    <a:lstStyle/>
                    <a:p>
                      <a:pPr algn="ctr" fontAlgn="b"/>
                      <a:r>
                        <a:rPr lang="en-US" sz="1600" b="0" i="0" u="none" strike="noStrike">
                          <a:solidFill>
                            <a:srgbClr val="000000"/>
                          </a:solidFill>
                          <a:effectLst/>
                          <a:latin typeface="Times New Roman"/>
                        </a:rPr>
                        <a:t>15%</a:t>
                      </a:r>
                    </a:p>
                  </a:txBody>
                  <a:tcPr marL="9525" marR="9525" marT="9525" marB="0" anchor="b"/>
                </a:tc>
                <a:tc>
                  <a:txBody>
                    <a:bodyPr/>
                    <a:lstStyle/>
                    <a:p>
                      <a:pPr algn="ctr" fontAlgn="b"/>
                      <a:r>
                        <a:rPr lang="en-US" sz="1600" b="0" i="0" u="none" strike="noStrike">
                          <a:solidFill>
                            <a:srgbClr val="000000"/>
                          </a:solidFill>
                          <a:effectLst/>
                          <a:latin typeface="Times New Roman"/>
                        </a:rPr>
                        <a:t>73%</a:t>
                      </a:r>
                    </a:p>
                  </a:txBody>
                  <a:tcPr marL="9525" marR="9525" marT="9525" marB="0" anchor="b"/>
                </a:tc>
                <a:extLst>
                  <a:ext uri="{0D108BD9-81ED-4DB2-BD59-A6C34878D82A}">
                    <a16:rowId xmlns:a16="http://schemas.microsoft.com/office/drawing/2014/main" xmlns="" val="10007"/>
                  </a:ext>
                </a:extLst>
              </a:tr>
              <a:tr h="282189">
                <a:tc>
                  <a:txBody>
                    <a:bodyPr/>
                    <a:lstStyle/>
                    <a:p>
                      <a:pPr algn="ctr" fontAlgn="b"/>
                      <a:r>
                        <a:rPr lang="en-US" sz="1600" b="0" i="0" u="none" strike="noStrike">
                          <a:solidFill>
                            <a:srgbClr val="000000"/>
                          </a:solidFill>
                          <a:effectLst/>
                          <a:latin typeface="Times New Roman"/>
                        </a:rPr>
                        <a:t>H</a:t>
                      </a:r>
                    </a:p>
                  </a:txBody>
                  <a:tcPr marL="9525" marR="9525" marT="9525" marB="0" anchor="b"/>
                </a:tc>
                <a:tc>
                  <a:txBody>
                    <a:bodyPr/>
                    <a:lstStyle/>
                    <a:p>
                      <a:pPr algn="ctr" fontAlgn="b"/>
                      <a:r>
                        <a:rPr lang="en-US" sz="1600" b="0" i="0" u="none" strike="noStrike">
                          <a:solidFill>
                            <a:srgbClr val="000000"/>
                          </a:solidFill>
                          <a:effectLst/>
                          <a:latin typeface="Times New Roman"/>
                        </a:rPr>
                        <a:t>31%</a:t>
                      </a:r>
                    </a:p>
                  </a:txBody>
                  <a:tcPr marL="9525" marR="9525" marT="9525" marB="0" anchor="b"/>
                </a:tc>
                <a:tc>
                  <a:txBody>
                    <a:bodyPr/>
                    <a:lstStyle/>
                    <a:p>
                      <a:pPr algn="ctr" fontAlgn="b"/>
                      <a:r>
                        <a:rPr lang="en-US" sz="1600" b="0" i="0" u="none" strike="noStrike">
                          <a:solidFill>
                            <a:srgbClr val="000000"/>
                          </a:solidFill>
                          <a:effectLst/>
                          <a:latin typeface="Times New Roman"/>
                        </a:rPr>
                        <a:t>19%</a:t>
                      </a:r>
                    </a:p>
                  </a:txBody>
                  <a:tcPr marL="9525" marR="9525" marT="9525" marB="0" anchor="b"/>
                </a:tc>
                <a:tc>
                  <a:txBody>
                    <a:bodyPr/>
                    <a:lstStyle/>
                    <a:p>
                      <a:pPr algn="ctr" fontAlgn="b"/>
                      <a:r>
                        <a:rPr lang="en-US" sz="1600" b="0" i="0" u="none" strike="noStrike">
                          <a:solidFill>
                            <a:srgbClr val="000000"/>
                          </a:solidFill>
                          <a:effectLst/>
                          <a:latin typeface="Times New Roman"/>
                        </a:rPr>
                        <a:t>81%</a:t>
                      </a:r>
                    </a:p>
                  </a:txBody>
                  <a:tcPr marL="9525" marR="9525" marT="9525" marB="0" anchor="b"/>
                </a:tc>
                <a:extLst>
                  <a:ext uri="{0D108BD9-81ED-4DB2-BD59-A6C34878D82A}">
                    <a16:rowId xmlns:a16="http://schemas.microsoft.com/office/drawing/2014/main" xmlns="" val="10008"/>
                  </a:ext>
                </a:extLst>
              </a:tr>
              <a:tr h="282189">
                <a:tc>
                  <a:txBody>
                    <a:bodyPr/>
                    <a:lstStyle/>
                    <a:p>
                      <a:pPr algn="ctr" fontAlgn="b"/>
                      <a:r>
                        <a:rPr lang="en-US" sz="1600" b="0" i="0" u="none" strike="noStrike">
                          <a:solidFill>
                            <a:srgbClr val="000000"/>
                          </a:solidFill>
                          <a:effectLst/>
                          <a:latin typeface="Times New Roman"/>
                        </a:rPr>
                        <a:t>I</a:t>
                      </a:r>
                    </a:p>
                  </a:txBody>
                  <a:tcPr marL="9525" marR="9525" marT="9525" marB="0" anchor="b"/>
                </a:tc>
                <a:tc>
                  <a:txBody>
                    <a:bodyPr/>
                    <a:lstStyle/>
                    <a:p>
                      <a:pPr algn="ctr" fontAlgn="b"/>
                      <a:r>
                        <a:rPr lang="en-US" sz="1600" b="0" i="0" u="none" strike="noStrike">
                          <a:solidFill>
                            <a:srgbClr val="000000"/>
                          </a:solidFill>
                          <a:effectLst/>
                          <a:latin typeface="Times New Roman"/>
                        </a:rPr>
                        <a:t>42%</a:t>
                      </a:r>
                    </a:p>
                  </a:txBody>
                  <a:tcPr marL="9525" marR="9525" marT="9525" marB="0" anchor="b"/>
                </a:tc>
                <a:tc>
                  <a:txBody>
                    <a:bodyPr/>
                    <a:lstStyle/>
                    <a:p>
                      <a:pPr algn="ctr" fontAlgn="b"/>
                      <a:r>
                        <a:rPr lang="en-US" sz="1600" b="0" i="0" u="none" strike="noStrike">
                          <a:solidFill>
                            <a:srgbClr val="000000"/>
                          </a:solidFill>
                          <a:effectLst/>
                          <a:latin typeface="Times New Roman"/>
                        </a:rPr>
                        <a:t>35%</a:t>
                      </a:r>
                    </a:p>
                  </a:txBody>
                  <a:tcPr marL="9525" marR="9525" marT="9525" marB="0" anchor="b"/>
                </a:tc>
                <a:tc>
                  <a:txBody>
                    <a:bodyPr/>
                    <a:lstStyle/>
                    <a:p>
                      <a:pPr algn="ctr" fontAlgn="b"/>
                      <a:r>
                        <a:rPr lang="en-US" sz="1600" b="0" i="0" u="none" strike="noStrike">
                          <a:solidFill>
                            <a:srgbClr val="000000"/>
                          </a:solidFill>
                          <a:effectLst/>
                          <a:latin typeface="Times New Roman"/>
                        </a:rPr>
                        <a:t>88%</a:t>
                      </a:r>
                    </a:p>
                  </a:txBody>
                  <a:tcPr marL="9525" marR="9525" marT="9525" marB="0" anchor="b"/>
                </a:tc>
                <a:extLst>
                  <a:ext uri="{0D108BD9-81ED-4DB2-BD59-A6C34878D82A}">
                    <a16:rowId xmlns:a16="http://schemas.microsoft.com/office/drawing/2014/main" xmlns="" val="10009"/>
                  </a:ext>
                </a:extLst>
              </a:tr>
              <a:tr h="282189">
                <a:tc>
                  <a:txBody>
                    <a:bodyPr/>
                    <a:lstStyle/>
                    <a:p>
                      <a:pPr algn="ctr" fontAlgn="b"/>
                      <a:r>
                        <a:rPr lang="en-US" sz="1600" b="0" i="0" u="none" strike="noStrike">
                          <a:solidFill>
                            <a:srgbClr val="000000"/>
                          </a:solidFill>
                          <a:effectLst/>
                          <a:latin typeface="Times New Roman"/>
                        </a:rPr>
                        <a:t>J</a:t>
                      </a:r>
                    </a:p>
                  </a:txBody>
                  <a:tcPr marL="9525" marR="9525" marT="9525" marB="0" anchor="b"/>
                </a:tc>
                <a:tc>
                  <a:txBody>
                    <a:bodyPr/>
                    <a:lstStyle/>
                    <a:p>
                      <a:pPr algn="ctr" fontAlgn="b"/>
                      <a:r>
                        <a:rPr lang="en-US" sz="1600" b="0" i="0" u="none" strike="noStrike">
                          <a:solidFill>
                            <a:srgbClr val="000000"/>
                          </a:solidFill>
                          <a:effectLst/>
                          <a:latin typeface="Times New Roman"/>
                        </a:rPr>
                        <a:t>55%</a:t>
                      </a:r>
                    </a:p>
                  </a:txBody>
                  <a:tcPr marL="9525" marR="9525" marT="9525" marB="0" anchor="b"/>
                </a:tc>
                <a:tc>
                  <a:txBody>
                    <a:bodyPr/>
                    <a:lstStyle/>
                    <a:p>
                      <a:pPr algn="ctr" fontAlgn="b"/>
                      <a:r>
                        <a:rPr lang="en-US" sz="1600" b="0" i="0" u="none" strike="noStrike">
                          <a:solidFill>
                            <a:srgbClr val="000000"/>
                          </a:solidFill>
                          <a:effectLst/>
                          <a:latin typeface="Times New Roman"/>
                        </a:rPr>
                        <a:t>53%</a:t>
                      </a:r>
                    </a:p>
                  </a:txBody>
                  <a:tcPr marL="9525" marR="9525" marT="9525" marB="0" anchor="b"/>
                </a:tc>
                <a:tc>
                  <a:txBody>
                    <a:bodyPr/>
                    <a:lstStyle/>
                    <a:p>
                      <a:pPr algn="ctr" fontAlgn="b"/>
                      <a:r>
                        <a:rPr lang="en-US" sz="1600" b="0" i="0" u="none" strike="noStrike">
                          <a:solidFill>
                            <a:srgbClr val="000000"/>
                          </a:solidFill>
                          <a:effectLst/>
                          <a:latin typeface="Times New Roman"/>
                        </a:rPr>
                        <a:t>89%</a:t>
                      </a:r>
                    </a:p>
                  </a:txBody>
                  <a:tcPr marL="9525" marR="9525" marT="9525" marB="0" anchor="b"/>
                </a:tc>
                <a:extLst>
                  <a:ext uri="{0D108BD9-81ED-4DB2-BD59-A6C34878D82A}">
                    <a16:rowId xmlns:a16="http://schemas.microsoft.com/office/drawing/2014/main" xmlns="" val="10010"/>
                  </a:ext>
                </a:extLst>
              </a:tr>
              <a:tr h="282189">
                <a:tc>
                  <a:txBody>
                    <a:bodyPr/>
                    <a:lstStyle/>
                    <a:p>
                      <a:pPr algn="ctr" fontAlgn="b"/>
                      <a:r>
                        <a:rPr lang="en-US" sz="1600" b="0" i="0" u="none" strike="noStrike">
                          <a:solidFill>
                            <a:srgbClr val="000000"/>
                          </a:solidFill>
                          <a:effectLst/>
                          <a:latin typeface="Times New Roman"/>
                        </a:rPr>
                        <a:t>K</a:t>
                      </a:r>
                    </a:p>
                  </a:txBody>
                  <a:tcPr marL="9525" marR="9525" marT="9525" marB="0" anchor="b"/>
                </a:tc>
                <a:tc>
                  <a:txBody>
                    <a:bodyPr/>
                    <a:lstStyle/>
                    <a:p>
                      <a:pPr algn="ctr" fontAlgn="b"/>
                      <a:r>
                        <a:rPr lang="en-US" sz="1600" b="0" i="0" u="none" strike="noStrike">
                          <a:solidFill>
                            <a:srgbClr val="000000"/>
                          </a:solidFill>
                          <a:effectLst/>
                          <a:latin typeface="Times New Roman"/>
                        </a:rPr>
                        <a:t>15%</a:t>
                      </a:r>
                    </a:p>
                  </a:txBody>
                  <a:tcPr marL="9525" marR="9525" marT="9525" marB="0" anchor="b"/>
                </a:tc>
                <a:tc>
                  <a:txBody>
                    <a:bodyPr/>
                    <a:lstStyle/>
                    <a:p>
                      <a:pPr algn="ctr" fontAlgn="b"/>
                      <a:r>
                        <a:rPr lang="en-US" sz="1600" b="0" i="0" u="none" strike="noStrike">
                          <a:solidFill>
                            <a:srgbClr val="000000"/>
                          </a:solidFill>
                          <a:effectLst/>
                          <a:latin typeface="Times New Roman"/>
                        </a:rPr>
                        <a:t>6%</a:t>
                      </a:r>
                    </a:p>
                  </a:txBody>
                  <a:tcPr marL="9525" marR="9525" marT="9525" marB="0" anchor="b"/>
                </a:tc>
                <a:tc>
                  <a:txBody>
                    <a:bodyPr/>
                    <a:lstStyle/>
                    <a:p>
                      <a:pPr algn="ctr" fontAlgn="b"/>
                      <a:r>
                        <a:rPr lang="en-US" sz="1600" b="0" i="0" u="none" strike="noStrike">
                          <a:solidFill>
                            <a:srgbClr val="000000"/>
                          </a:solidFill>
                          <a:effectLst/>
                          <a:latin typeface="Times New Roman"/>
                        </a:rPr>
                        <a:t>90%</a:t>
                      </a:r>
                    </a:p>
                  </a:txBody>
                  <a:tcPr marL="9525" marR="9525" marT="9525" marB="0" anchor="b"/>
                </a:tc>
                <a:extLst>
                  <a:ext uri="{0D108BD9-81ED-4DB2-BD59-A6C34878D82A}">
                    <a16:rowId xmlns:a16="http://schemas.microsoft.com/office/drawing/2014/main" xmlns="" val="10011"/>
                  </a:ext>
                </a:extLst>
              </a:tr>
              <a:tr h="282189">
                <a:tc>
                  <a:txBody>
                    <a:bodyPr/>
                    <a:lstStyle/>
                    <a:p>
                      <a:pPr algn="ctr" fontAlgn="b"/>
                      <a:r>
                        <a:rPr lang="en-US" sz="1600" b="0" i="0" u="none" strike="noStrike">
                          <a:solidFill>
                            <a:srgbClr val="000000"/>
                          </a:solidFill>
                          <a:effectLst/>
                          <a:latin typeface="Times New Roman"/>
                        </a:rPr>
                        <a:t>L</a:t>
                      </a:r>
                    </a:p>
                  </a:txBody>
                  <a:tcPr marL="9525" marR="9525" marT="9525" marB="0" anchor="b"/>
                </a:tc>
                <a:tc>
                  <a:txBody>
                    <a:bodyPr/>
                    <a:lstStyle/>
                    <a:p>
                      <a:pPr algn="ctr" fontAlgn="b"/>
                      <a:r>
                        <a:rPr lang="en-US" sz="1600" b="0" i="0" u="none" strike="noStrike">
                          <a:solidFill>
                            <a:srgbClr val="000000"/>
                          </a:solidFill>
                          <a:effectLst/>
                          <a:latin typeface="Times New Roman"/>
                        </a:rPr>
                        <a:t>22%</a:t>
                      </a:r>
                    </a:p>
                  </a:txBody>
                  <a:tcPr marL="9525" marR="9525" marT="9525" marB="0" anchor="b"/>
                </a:tc>
                <a:tc>
                  <a:txBody>
                    <a:bodyPr/>
                    <a:lstStyle/>
                    <a:p>
                      <a:pPr algn="ctr" fontAlgn="b"/>
                      <a:r>
                        <a:rPr lang="en-US" sz="1600" b="0" i="0" u="none" strike="noStrike">
                          <a:solidFill>
                            <a:srgbClr val="000000"/>
                          </a:solidFill>
                          <a:effectLst/>
                          <a:latin typeface="Times New Roman"/>
                        </a:rPr>
                        <a:t>12%</a:t>
                      </a:r>
                    </a:p>
                  </a:txBody>
                  <a:tcPr marL="9525" marR="9525" marT="9525" marB="0" anchor="b"/>
                </a:tc>
                <a:tc>
                  <a:txBody>
                    <a:bodyPr/>
                    <a:lstStyle/>
                    <a:p>
                      <a:pPr algn="ctr" fontAlgn="b"/>
                      <a:r>
                        <a:rPr lang="en-US" sz="1600" b="0" i="0" u="none" strike="noStrike">
                          <a:solidFill>
                            <a:srgbClr val="000000"/>
                          </a:solidFill>
                          <a:effectLst/>
                          <a:latin typeface="Times New Roman"/>
                        </a:rPr>
                        <a:t>91%</a:t>
                      </a:r>
                    </a:p>
                  </a:txBody>
                  <a:tcPr marL="9525" marR="9525" marT="9525" marB="0" anchor="b"/>
                </a:tc>
                <a:extLst>
                  <a:ext uri="{0D108BD9-81ED-4DB2-BD59-A6C34878D82A}">
                    <a16:rowId xmlns:a16="http://schemas.microsoft.com/office/drawing/2014/main" xmlns="" val="10012"/>
                  </a:ext>
                </a:extLst>
              </a:tr>
              <a:tr h="282189">
                <a:tc>
                  <a:txBody>
                    <a:bodyPr/>
                    <a:lstStyle/>
                    <a:p>
                      <a:pPr algn="ctr" fontAlgn="b"/>
                      <a:r>
                        <a:rPr lang="en-US" sz="1600" b="0" i="0" u="none" strike="noStrike">
                          <a:solidFill>
                            <a:srgbClr val="000000"/>
                          </a:solidFill>
                          <a:effectLst/>
                          <a:latin typeface="Times New Roman"/>
                        </a:rPr>
                        <a:t>M</a:t>
                      </a:r>
                    </a:p>
                  </a:txBody>
                  <a:tcPr marL="9525" marR="9525" marT="9525" marB="0" anchor="b"/>
                </a:tc>
                <a:tc>
                  <a:txBody>
                    <a:bodyPr/>
                    <a:lstStyle/>
                    <a:p>
                      <a:pPr algn="ctr" fontAlgn="b"/>
                      <a:r>
                        <a:rPr lang="en-US" sz="1600" b="0" i="0" u="none" strike="noStrike">
                          <a:solidFill>
                            <a:srgbClr val="000000"/>
                          </a:solidFill>
                          <a:effectLst/>
                          <a:latin typeface="Times New Roman"/>
                        </a:rPr>
                        <a:t>44%</a:t>
                      </a:r>
                    </a:p>
                  </a:txBody>
                  <a:tcPr marL="9525" marR="9525" marT="9525" marB="0" anchor="b"/>
                </a:tc>
                <a:tc>
                  <a:txBody>
                    <a:bodyPr/>
                    <a:lstStyle/>
                    <a:p>
                      <a:pPr algn="ctr" fontAlgn="b"/>
                      <a:r>
                        <a:rPr lang="en-US" sz="1600" b="0" i="0" u="none" strike="noStrike">
                          <a:solidFill>
                            <a:srgbClr val="000000"/>
                          </a:solidFill>
                          <a:effectLst/>
                          <a:latin typeface="Times New Roman"/>
                        </a:rPr>
                        <a:t>42%</a:t>
                      </a:r>
                    </a:p>
                  </a:txBody>
                  <a:tcPr marL="9525" marR="9525" marT="9525" marB="0" anchor="b"/>
                </a:tc>
                <a:tc>
                  <a:txBody>
                    <a:bodyPr/>
                    <a:lstStyle/>
                    <a:p>
                      <a:pPr algn="ctr" fontAlgn="b"/>
                      <a:r>
                        <a:rPr lang="en-US" sz="1600" b="0" i="0" u="none" strike="noStrike">
                          <a:solidFill>
                            <a:srgbClr val="000000"/>
                          </a:solidFill>
                          <a:effectLst/>
                          <a:latin typeface="Times New Roman"/>
                        </a:rPr>
                        <a:t>93%</a:t>
                      </a:r>
                    </a:p>
                  </a:txBody>
                  <a:tcPr marL="9525" marR="9525" marT="9525" marB="0" anchor="b"/>
                </a:tc>
                <a:extLst>
                  <a:ext uri="{0D108BD9-81ED-4DB2-BD59-A6C34878D82A}">
                    <a16:rowId xmlns:a16="http://schemas.microsoft.com/office/drawing/2014/main" xmlns="" val="10013"/>
                  </a:ext>
                </a:extLst>
              </a:tr>
              <a:tr h="282189">
                <a:tc>
                  <a:txBody>
                    <a:bodyPr/>
                    <a:lstStyle/>
                    <a:p>
                      <a:pPr algn="ctr" fontAlgn="b"/>
                      <a:r>
                        <a:rPr lang="en-US" sz="1600" b="0" i="0" u="none" strike="noStrike">
                          <a:solidFill>
                            <a:srgbClr val="000000"/>
                          </a:solidFill>
                          <a:effectLst/>
                          <a:latin typeface="Times New Roman"/>
                        </a:rPr>
                        <a:t>N</a:t>
                      </a:r>
                    </a:p>
                  </a:txBody>
                  <a:tcPr marL="9525" marR="9525" marT="9525" marB="0" anchor="b"/>
                </a:tc>
                <a:tc>
                  <a:txBody>
                    <a:bodyPr/>
                    <a:lstStyle/>
                    <a:p>
                      <a:pPr algn="ctr" fontAlgn="b"/>
                      <a:r>
                        <a:rPr lang="en-US" sz="1600" b="0" i="0" u="none" strike="noStrike">
                          <a:solidFill>
                            <a:srgbClr val="000000"/>
                          </a:solidFill>
                          <a:effectLst/>
                          <a:latin typeface="Times New Roman"/>
                        </a:rPr>
                        <a:t>29%</a:t>
                      </a:r>
                    </a:p>
                  </a:txBody>
                  <a:tcPr marL="9525" marR="9525" marT="9525" marB="0" anchor="b"/>
                </a:tc>
                <a:tc>
                  <a:txBody>
                    <a:bodyPr/>
                    <a:lstStyle/>
                    <a:p>
                      <a:pPr algn="ctr" fontAlgn="b"/>
                      <a:r>
                        <a:rPr lang="en-US" sz="1600" b="0" i="0" u="none" strike="noStrike">
                          <a:solidFill>
                            <a:srgbClr val="000000"/>
                          </a:solidFill>
                          <a:effectLst/>
                          <a:latin typeface="Times New Roman"/>
                        </a:rPr>
                        <a:t>19%</a:t>
                      </a:r>
                    </a:p>
                  </a:txBody>
                  <a:tcPr marL="9525" marR="9525" marT="9525" marB="0" anchor="b"/>
                </a:tc>
                <a:tc>
                  <a:txBody>
                    <a:bodyPr/>
                    <a:lstStyle/>
                    <a:p>
                      <a:pPr algn="ctr" fontAlgn="b"/>
                      <a:r>
                        <a:rPr lang="en-US" sz="1600" b="0" i="0" u="none" strike="noStrike">
                          <a:solidFill>
                            <a:srgbClr val="000000"/>
                          </a:solidFill>
                          <a:effectLst/>
                          <a:latin typeface="Times New Roman"/>
                        </a:rPr>
                        <a:t>94%</a:t>
                      </a:r>
                    </a:p>
                  </a:txBody>
                  <a:tcPr marL="9525" marR="9525" marT="9525" marB="0" anchor="b"/>
                </a:tc>
                <a:extLst>
                  <a:ext uri="{0D108BD9-81ED-4DB2-BD59-A6C34878D82A}">
                    <a16:rowId xmlns:a16="http://schemas.microsoft.com/office/drawing/2014/main" xmlns="" val="10014"/>
                  </a:ext>
                </a:extLst>
              </a:tr>
              <a:tr h="282189">
                <a:tc>
                  <a:txBody>
                    <a:bodyPr/>
                    <a:lstStyle/>
                    <a:p>
                      <a:pPr algn="ctr" fontAlgn="b"/>
                      <a:r>
                        <a:rPr lang="en-US" sz="1600" b="0" i="0" u="none" strike="noStrike">
                          <a:solidFill>
                            <a:srgbClr val="000000"/>
                          </a:solidFill>
                          <a:effectLst/>
                          <a:latin typeface="Times New Roman"/>
                        </a:rPr>
                        <a:t>O</a:t>
                      </a:r>
                    </a:p>
                  </a:txBody>
                  <a:tcPr marL="9525" marR="9525" marT="9525" marB="0" anchor="b"/>
                </a:tc>
                <a:tc>
                  <a:txBody>
                    <a:bodyPr/>
                    <a:lstStyle/>
                    <a:p>
                      <a:pPr algn="ctr" fontAlgn="b"/>
                      <a:r>
                        <a:rPr lang="en-US" sz="1600" b="0" i="0" u="none" strike="noStrike">
                          <a:solidFill>
                            <a:srgbClr val="000000"/>
                          </a:solidFill>
                          <a:effectLst/>
                          <a:latin typeface="Times New Roman"/>
                        </a:rPr>
                        <a:t>50%</a:t>
                      </a:r>
                    </a:p>
                  </a:txBody>
                  <a:tcPr marL="9525" marR="9525" marT="9525" marB="0" anchor="b"/>
                </a:tc>
                <a:tc>
                  <a:txBody>
                    <a:bodyPr/>
                    <a:lstStyle/>
                    <a:p>
                      <a:pPr algn="ctr" fontAlgn="b"/>
                      <a:r>
                        <a:rPr lang="en-US" sz="1600" b="0" i="0" u="none" strike="noStrike">
                          <a:solidFill>
                            <a:srgbClr val="000000"/>
                          </a:solidFill>
                          <a:effectLst/>
                          <a:latin typeface="Times New Roman"/>
                        </a:rPr>
                        <a:t>52%</a:t>
                      </a:r>
                    </a:p>
                  </a:txBody>
                  <a:tcPr marL="9525" marR="9525" marT="9525" marB="0" anchor="b"/>
                </a:tc>
                <a:tc>
                  <a:txBody>
                    <a:bodyPr/>
                    <a:lstStyle/>
                    <a:p>
                      <a:pPr algn="ctr" fontAlgn="b"/>
                      <a:r>
                        <a:rPr lang="en-US" sz="1600" b="0" i="0" u="none" strike="noStrike">
                          <a:solidFill>
                            <a:srgbClr val="000000"/>
                          </a:solidFill>
                          <a:effectLst/>
                          <a:latin typeface="Times New Roman"/>
                        </a:rPr>
                        <a:t>95%</a:t>
                      </a:r>
                    </a:p>
                  </a:txBody>
                  <a:tcPr marL="9525" marR="9525" marT="9525" marB="0" anchor="b"/>
                </a:tc>
                <a:extLst>
                  <a:ext uri="{0D108BD9-81ED-4DB2-BD59-A6C34878D82A}">
                    <a16:rowId xmlns:a16="http://schemas.microsoft.com/office/drawing/2014/main" xmlns="" val="10015"/>
                  </a:ext>
                </a:extLst>
              </a:tr>
              <a:tr h="282189">
                <a:tc>
                  <a:txBody>
                    <a:bodyPr/>
                    <a:lstStyle/>
                    <a:p>
                      <a:pPr algn="ctr" fontAlgn="b"/>
                      <a:r>
                        <a:rPr lang="en-US" sz="1600" b="0" i="0" u="none" strike="noStrike">
                          <a:solidFill>
                            <a:srgbClr val="000000"/>
                          </a:solidFill>
                          <a:effectLst/>
                          <a:latin typeface="Times New Roman"/>
                        </a:rPr>
                        <a:t>P</a:t>
                      </a:r>
                    </a:p>
                  </a:txBody>
                  <a:tcPr marL="9525" marR="9525" marT="9525" marB="0" anchor="b"/>
                </a:tc>
                <a:tc>
                  <a:txBody>
                    <a:bodyPr/>
                    <a:lstStyle/>
                    <a:p>
                      <a:pPr algn="ctr" fontAlgn="b"/>
                      <a:r>
                        <a:rPr lang="en-US" sz="1600" b="0" i="0" u="none" strike="noStrike">
                          <a:solidFill>
                            <a:srgbClr val="000000"/>
                          </a:solidFill>
                          <a:effectLst/>
                          <a:latin typeface="Times New Roman"/>
                        </a:rPr>
                        <a:t>60%</a:t>
                      </a:r>
                    </a:p>
                  </a:txBody>
                  <a:tcPr marL="9525" marR="9525" marT="9525" marB="0" anchor="b"/>
                </a:tc>
                <a:tc>
                  <a:txBody>
                    <a:bodyPr/>
                    <a:lstStyle/>
                    <a:p>
                      <a:pPr algn="ctr" fontAlgn="b"/>
                      <a:r>
                        <a:rPr lang="en-US" sz="1600" b="0" i="0" u="none" strike="noStrike">
                          <a:solidFill>
                            <a:srgbClr val="000000"/>
                          </a:solidFill>
                          <a:effectLst/>
                          <a:latin typeface="Times New Roman"/>
                        </a:rPr>
                        <a:t>56%</a:t>
                      </a:r>
                    </a:p>
                  </a:txBody>
                  <a:tcPr marL="9525" marR="9525" marT="9525" marB="0" anchor="b"/>
                </a:tc>
                <a:tc>
                  <a:txBody>
                    <a:bodyPr/>
                    <a:lstStyle/>
                    <a:p>
                      <a:pPr algn="ctr" fontAlgn="b"/>
                      <a:r>
                        <a:rPr lang="en-US" sz="1600" b="0" i="0" u="none" strike="noStrike" dirty="0">
                          <a:solidFill>
                            <a:srgbClr val="000000"/>
                          </a:solidFill>
                          <a:effectLst/>
                          <a:latin typeface="Times New Roman"/>
                        </a:rPr>
                        <a:t>96%</a:t>
                      </a:r>
                    </a:p>
                  </a:txBody>
                  <a:tcPr marL="9525" marR="9525" marT="9525" marB="0" anchor="b"/>
                </a:tc>
                <a:extLst>
                  <a:ext uri="{0D108BD9-81ED-4DB2-BD59-A6C34878D82A}">
                    <a16:rowId xmlns:a16="http://schemas.microsoft.com/office/drawing/2014/main" xmlns="" val="10016"/>
                  </a:ext>
                </a:extLst>
              </a:tr>
            </a:tbl>
          </a:graphicData>
        </a:graphic>
      </p:graphicFrame>
      <p:sp>
        <p:nvSpPr>
          <p:cNvPr id="6" name="TextBox 5"/>
          <p:cNvSpPr txBox="1"/>
          <p:nvPr/>
        </p:nvSpPr>
        <p:spPr>
          <a:xfrm rot="16200000">
            <a:off x="6629623" y="3080350"/>
            <a:ext cx="4419600" cy="400110"/>
          </a:xfrm>
          <a:prstGeom prst="rect">
            <a:avLst/>
          </a:prstGeom>
          <a:noFill/>
        </p:spPr>
        <p:txBody>
          <a:bodyPr wrap="square" rtlCol="0">
            <a:spAutoFit/>
          </a:bodyPr>
          <a:lstStyle/>
          <a:p>
            <a:r>
              <a:rPr lang="en-US" sz="1000" dirty="0"/>
              <a:t>Sources: Camden City Schools, Ohio Department of Education Federal Student Aid Data Center, National Student Clearinghouse</a:t>
            </a:r>
          </a:p>
        </p:txBody>
      </p:sp>
    </p:spTree>
    <p:extLst>
      <p:ext uri="{BB962C8B-B14F-4D97-AF65-F5344CB8AC3E}">
        <p14:creationId xmlns:p14="http://schemas.microsoft.com/office/powerpoint/2010/main" val="65122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295400"/>
          </a:xfrm>
        </p:spPr>
        <p:txBody>
          <a:bodyPr/>
          <a:lstStyle/>
          <a:p>
            <a:pPr algn="ctr"/>
            <a:r>
              <a:rPr lang="en-US" sz="2400" dirty="0"/>
              <a:t>In Camden County, college enrollment is higher in schools with higher FAFSA completion, particularly those with large populations of economically disadvantaged students.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5841687"/>
              </p:ext>
            </p:extLst>
          </p:nvPr>
        </p:nvGraphicFramePr>
        <p:xfrm>
          <a:off x="457200" y="1295400"/>
          <a:ext cx="8229600" cy="46783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rot="16200000">
            <a:off x="6629623" y="3080350"/>
            <a:ext cx="4419600" cy="400110"/>
          </a:xfrm>
          <a:prstGeom prst="rect">
            <a:avLst/>
          </a:prstGeom>
          <a:noFill/>
        </p:spPr>
        <p:txBody>
          <a:bodyPr wrap="square" rtlCol="0">
            <a:spAutoFit/>
          </a:bodyPr>
          <a:lstStyle/>
          <a:p>
            <a:r>
              <a:rPr lang="en-US" sz="1000" dirty="0"/>
              <a:t>Sources: Camden City Schools, Ohio Department of Education Federal Student Aid Data Center, National Student Clearinghouse</a:t>
            </a:r>
          </a:p>
        </p:txBody>
      </p:sp>
    </p:spTree>
    <p:extLst>
      <p:ext uri="{BB962C8B-B14F-4D97-AF65-F5344CB8AC3E}">
        <p14:creationId xmlns:p14="http://schemas.microsoft.com/office/powerpoint/2010/main" val="3925785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060"/>
            <a:ext cx="8915400" cy="1143000"/>
          </a:xfrm>
        </p:spPr>
        <p:txBody>
          <a:bodyPr/>
          <a:lstStyle/>
          <a:p>
            <a:r>
              <a:rPr lang="en-US" sz="2400" b="1" dirty="0"/>
              <a:t>High School Student Survey, Bright Spot School C SY 11-12</a:t>
            </a:r>
          </a:p>
        </p:txBody>
      </p:sp>
      <p:graphicFrame>
        <p:nvGraphicFramePr>
          <p:cNvPr id="4" name="Chart 3"/>
          <p:cNvGraphicFramePr>
            <a:graphicFrameLocks/>
          </p:cNvGraphicFramePr>
          <p:nvPr>
            <p:extLst>
              <p:ext uri="{D42A27DB-BD31-4B8C-83A1-F6EECF244321}">
                <p14:modId xmlns:p14="http://schemas.microsoft.com/office/powerpoint/2010/main" val="2939546886"/>
              </p:ext>
            </p:extLst>
          </p:nvPr>
        </p:nvGraphicFramePr>
        <p:xfrm>
          <a:off x="0" y="1295400"/>
          <a:ext cx="4461681"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555334253"/>
              </p:ext>
            </p:extLst>
          </p:nvPr>
        </p:nvGraphicFramePr>
        <p:xfrm>
          <a:off x="3733800" y="1295400"/>
          <a:ext cx="5562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1000" y="5682734"/>
            <a:ext cx="8534400" cy="369332"/>
          </a:xfrm>
          <a:prstGeom prst="rect">
            <a:avLst/>
          </a:prstGeom>
          <a:noFill/>
        </p:spPr>
        <p:txBody>
          <a:bodyPr wrap="square" rtlCol="0">
            <a:spAutoFit/>
          </a:bodyPr>
          <a:lstStyle/>
          <a:p>
            <a:r>
              <a:rPr lang="en-US" dirty="0"/>
              <a:t>Disconnect between desire to earn a post-secondary degree and plans to apply and enroll</a:t>
            </a:r>
          </a:p>
        </p:txBody>
      </p:sp>
      <p:sp>
        <p:nvSpPr>
          <p:cNvPr id="7" name="TextBox 6"/>
          <p:cNvSpPr txBox="1"/>
          <p:nvPr/>
        </p:nvSpPr>
        <p:spPr>
          <a:xfrm rot="16200000">
            <a:off x="6554560" y="3340724"/>
            <a:ext cx="4419600" cy="246221"/>
          </a:xfrm>
          <a:prstGeom prst="rect">
            <a:avLst/>
          </a:prstGeom>
          <a:noFill/>
        </p:spPr>
        <p:txBody>
          <a:bodyPr wrap="square" rtlCol="0">
            <a:spAutoFit/>
          </a:bodyPr>
          <a:lstStyle/>
          <a:p>
            <a:r>
              <a:rPr lang="en-US" sz="1000" dirty="0"/>
              <a:t>Sources: School Survey, 2011-2012 School Year</a:t>
            </a:r>
          </a:p>
        </p:txBody>
      </p:sp>
    </p:spTree>
    <p:extLst>
      <p:ext uri="{BB962C8B-B14F-4D97-AF65-F5344CB8AC3E}">
        <p14:creationId xmlns:p14="http://schemas.microsoft.com/office/powerpoint/2010/main" val="3073694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707"/>
            <a:ext cx="8915400" cy="1143000"/>
          </a:xfrm>
        </p:spPr>
        <p:txBody>
          <a:bodyPr/>
          <a:lstStyle/>
          <a:p>
            <a:r>
              <a:rPr lang="en-US" sz="2400" b="1" dirty="0"/>
              <a:t>High School Student Survey, Bright Spot School C SY 11-12</a:t>
            </a:r>
          </a:p>
        </p:txBody>
      </p:sp>
      <p:sp>
        <p:nvSpPr>
          <p:cNvPr id="6" name="TextBox 5"/>
          <p:cNvSpPr txBox="1"/>
          <p:nvPr/>
        </p:nvSpPr>
        <p:spPr>
          <a:xfrm>
            <a:off x="398060" y="6147220"/>
            <a:ext cx="8534400" cy="369332"/>
          </a:xfrm>
          <a:prstGeom prst="rect">
            <a:avLst/>
          </a:prstGeom>
          <a:noFill/>
        </p:spPr>
        <p:txBody>
          <a:bodyPr wrap="square" rtlCol="0">
            <a:spAutoFit/>
          </a:bodyPr>
          <a:lstStyle/>
          <a:p>
            <a:pPr algn="ctr"/>
            <a:r>
              <a:rPr lang="en-US" dirty="0"/>
              <a:t>Disconnect driven primarily by financial factors</a:t>
            </a:r>
          </a:p>
        </p:txBody>
      </p:sp>
      <p:graphicFrame>
        <p:nvGraphicFramePr>
          <p:cNvPr id="7" name="Chart 6"/>
          <p:cNvGraphicFramePr>
            <a:graphicFrameLocks/>
          </p:cNvGraphicFramePr>
          <p:nvPr>
            <p:extLst>
              <p:ext uri="{D42A27DB-BD31-4B8C-83A1-F6EECF244321}">
                <p14:modId xmlns:p14="http://schemas.microsoft.com/office/powerpoint/2010/main" val="3106314855"/>
              </p:ext>
            </p:extLst>
          </p:nvPr>
        </p:nvGraphicFramePr>
        <p:xfrm>
          <a:off x="152400" y="762000"/>
          <a:ext cx="8991600" cy="53852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rot="16200000">
            <a:off x="6554560" y="3340724"/>
            <a:ext cx="4419600" cy="246221"/>
          </a:xfrm>
          <a:prstGeom prst="rect">
            <a:avLst/>
          </a:prstGeom>
          <a:noFill/>
        </p:spPr>
        <p:txBody>
          <a:bodyPr wrap="square" rtlCol="0">
            <a:spAutoFit/>
          </a:bodyPr>
          <a:lstStyle/>
          <a:p>
            <a:r>
              <a:rPr lang="en-US" sz="1000" dirty="0"/>
              <a:t>Sources: School Survey, 2011-2012 School Year</a:t>
            </a:r>
          </a:p>
        </p:txBody>
      </p:sp>
    </p:spTree>
    <p:extLst>
      <p:ext uri="{BB962C8B-B14F-4D97-AF65-F5344CB8AC3E}">
        <p14:creationId xmlns:p14="http://schemas.microsoft.com/office/powerpoint/2010/main" val="3351780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76195666"/>
              </p:ext>
            </p:extLst>
          </p:nvPr>
        </p:nvGraphicFramePr>
        <p:xfrm>
          <a:off x="304800" y="304800"/>
          <a:ext cx="8610600" cy="57578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590800" y="1600200"/>
            <a:ext cx="1828800" cy="830997"/>
          </a:xfrm>
          <a:prstGeom prst="rect">
            <a:avLst/>
          </a:prstGeom>
          <a:solidFill>
            <a:srgbClr val="F47920"/>
          </a:solidFill>
          <a:ln>
            <a:solidFill>
              <a:srgbClr val="415968"/>
            </a:solidFill>
          </a:ln>
        </p:spPr>
        <p:txBody>
          <a:bodyPr wrap="square" rtlCol="0">
            <a:spAutoFit/>
          </a:bodyPr>
          <a:lstStyle/>
          <a:p>
            <a:pPr algn="ctr"/>
            <a:r>
              <a:rPr lang="en-US" sz="1600" dirty="0"/>
              <a:t>FAFSA Completion Interventions begin SY 11 - 12</a:t>
            </a:r>
          </a:p>
        </p:txBody>
      </p:sp>
      <p:sp>
        <p:nvSpPr>
          <p:cNvPr id="6" name="TextBox 5"/>
          <p:cNvSpPr txBox="1"/>
          <p:nvPr/>
        </p:nvSpPr>
        <p:spPr>
          <a:xfrm rot="16200000">
            <a:off x="6629623" y="3080350"/>
            <a:ext cx="4419600" cy="400110"/>
          </a:xfrm>
          <a:prstGeom prst="rect">
            <a:avLst/>
          </a:prstGeom>
          <a:noFill/>
        </p:spPr>
        <p:txBody>
          <a:bodyPr wrap="square" rtlCol="0">
            <a:spAutoFit/>
          </a:bodyPr>
          <a:lstStyle/>
          <a:p>
            <a:r>
              <a:rPr lang="en-US" sz="1000" dirty="0"/>
              <a:t>Sources: Camden City Schools, Ohio Department of Education Federal Student Aid Data Center, National Student Clearinghouse</a:t>
            </a:r>
          </a:p>
        </p:txBody>
      </p:sp>
    </p:spTree>
    <p:extLst>
      <p:ext uri="{BB962C8B-B14F-4D97-AF65-F5344CB8AC3E}">
        <p14:creationId xmlns:p14="http://schemas.microsoft.com/office/powerpoint/2010/main" val="158055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92231435"/>
              </p:ext>
            </p:extLst>
          </p:nvPr>
        </p:nvGraphicFramePr>
        <p:xfrm>
          <a:off x="381000" y="533400"/>
          <a:ext cx="85344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2015 StriveTogether</a:t>
            </a:r>
          </a:p>
        </p:txBody>
      </p:sp>
      <p:sp>
        <p:nvSpPr>
          <p:cNvPr id="4" name="TextBox 3"/>
          <p:cNvSpPr txBox="1"/>
          <p:nvPr/>
        </p:nvSpPr>
        <p:spPr>
          <a:xfrm>
            <a:off x="6273092" y="16020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5" name="TextBox 4"/>
          <p:cNvSpPr txBox="1"/>
          <p:nvPr/>
        </p:nvSpPr>
        <p:spPr>
          <a:xfrm rot="16200000">
            <a:off x="6658689" y="3229689"/>
            <a:ext cx="4419600" cy="246221"/>
          </a:xfrm>
          <a:prstGeom prst="rect">
            <a:avLst/>
          </a:prstGeom>
          <a:noFill/>
        </p:spPr>
        <p:txBody>
          <a:bodyPr wrap="square" rtlCol="0">
            <a:spAutoFit/>
          </a:bodyPr>
          <a:lstStyle/>
          <a:p>
            <a:r>
              <a:rPr lang="en-US" sz="1000" dirty="0"/>
              <a:t>Sources: Camden City Schools, National Student Clearinghouse</a:t>
            </a:r>
          </a:p>
        </p:txBody>
      </p:sp>
    </p:spTree>
    <p:extLst>
      <p:ext uri="{BB962C8B-B14F-4D97-AF65-F5344CB8AC3E}">
        <p14:creationId xmlns:p14="http://schemas.microsoft.com/office/powerpoint/2010/main" val="96208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178217686"/>
              </p:ext>
            </p:extLst>
          </p:nvPr>
        </p:nvGraphicFramePr>
        <p:xfrm>
          <a:off x="152400" y="304800"/>
          <a:ext cx="8610600" cy="6123937"/>
        </p:xfrm>
        <a:graphic>
          <a:graphicData uri="http://schemas.openxmlformats.org/drawingml/2006/table">
            <a:tbl>
              <a:tblPr firstRow="1" bandRow="1">
                <a:tableStyleId>{5C22544A-7EE6-4342-B048-85BDC9FD1C3A}</a:tableStyleId>
              </a:tblPr>
              <a:tblGrid>
                <a:gridCol w="1076325">
                  <a:extLst>
                    <a:ext uri="{9D8B030D-6E8A-4147-A177-3AD203B41FA5}">
                      <a16:colId xmlns:a16="http://schemas.microsoft.com/office/drawing/2014/main" xmlns="" val="20000"/>
                    </a:ext>
                  </a:extLst>
                </a:gridCol>
                <a:gridCol w="1076325">
                  <a:extLst>
                    <a:ext uri="{9D8B030D-6E8A-4147-A177-3AD203B41FA5}">
                      <a16:colId xmlns:a16="http://schemas.microsoft.com/office/drawing/2014/main" xmlns="" val="20001"/>
                    </a:ext>
                  </a:extLst>
                </a:gridCol>
                <a:gridCol w="1076325">
                  <a:extLst>
                    <a:ext uri="{9D8B030D-6E8A-4147-A177-3AD203B41FA5}">
                      <a16:colId xmlns:a16="http://schemas.microsoft.com/office/drawing/2014/main" xmlns="" val="20002"/>
                    </a:ext>
                  </a:extLst>
                </a:gridCol>
                <a:gridCol w="1076325">
                  <a:extLst>
                    <a:ext uri="{9D8B030D-6E8A-4147-A177-3AD203B41FA5}">
                      <a16:colId xmlns:a16="http://schemas.microsoft.com/office/drawing/2014/main" xmlns="" val="20003"/>
                    </a:ext>
                  </a:extLst>
                </a:gridCol>
                <a:gridCol w="1181100">
                  <a:extLst>
                    <a:ext uri="{9D8B030D-6E8A-4147-A177-3AD203B41FA5}">
                      <a16:colId xmlns:a16="http://schemas.microsoft.com/office/drawing/2014/main" xmlns="" val="20004"/>
                    </a:ext>
                  </a:extLst>
                </a:gridCol>
                <a:gridCol w="971550">
                  <a:extLst>
                    <a:ext uri="{9D8B030D-6E8A-4147-A177-3AD203B41FA5}">
                      <a16:colId xmlns:a16="http://schemas.microsoft.com/office/drawing/2014/main" xmlns="" val="20005"/>
                    </a:ext>
                  </a:extLst>
                </a:gridCol>
                <a:gridCol w="1162050">
                  <a:extLst>
                    <a:ext uri="{9D8B030D-6E8A-4147-A177-3AD203B41FA5}">
                      <a16:colId xmlns:a16="http://schemas.microsoft.com/office/drawing/2014/main" xmlns="" val="20006"/>
                    </a:ext>
                  </a:extLst>
                </a:gridCol>
                <a:gridCol w="990600">
                  <a:extLst>
                    <a:ext uri="{9D8B030D-6E8A-4147-A177-3AD203B41FA5}">
                      <a16:colId xmlns:a16="http://schemas.microsoft.com/office/drawing/2014/main" xmlns="" val="20007"/>
                    </a:ext>
                  </a:extLst>
                </a:gridCol>
              </a:tblGrid>
              <a:tr h="685800">
                <a:tc gridSpan="8">
                  <a:txBody>
                    <a:bodyPr/>
                    <a:lstStyle/>
                    <a:p>
                      <a:pPr algn="ctr"/>
                      <a:r>
                        <a:rPr lang="en-US" dirty="0">
                          <a:solidFill>
                            <a:schemeClr val="bg2"/>
                          </a:solidFill>
                        </a:rPr>
                        <a:t>CEA Partner</a:t>
                      </a:r>
                      <a:r>
                        <a:rPr lang="en-US" baseline="0" dirty="0">
                          <a:solidFill>
                            <a:schemeClr val="bg2"/>
                          </a:solidFill>
                        </a:rPr>
                        <a:t> </a:t>
                      </a:r>
                      <a:r>
                        <a:rPr lang="en-US" dirty="0">
                          <a:solidFill>
                            <a:schemeClr val="bg2"/>
                          </a:solidFill>
                        </a:rPr>
                        <a:t>Program Offerings</a:t>
                      </a: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extLst>
                  <a:ext uri="{0D108BD9-81ED-4DB2-BD59-A6C34878D82A}">
                    <a16:rowId xmlns:a16="http://schemas.microsoft.com/office/drawing/2014/main" xmlns="" val="10000"/>
                  </a:ext>
                </a:extLst>
              </a:tr>
              <a:tr h="880287">
                <a:tc>
                  <a:txBody>
                    <a:bodyPr/>
                    <a:lstStyle/>
                    <a:p>
                      <a:pPr algn="ctr"/>
                      <a:r>
                        <a:rPr lang="en-US" sz="1600" dirty="0">
                          <a:solidFill>
                            <a:schemeClr val="bg2"/>
                          </a:solidFill>
                        </a:rPr>
                        <a:t>Partner</a:t>
                      </a:r>
                    </a:p>
                  </a:txBody>
                  <a:tcPr anchor="ctr">
                    <a:solidFill>
                      <a:srgbClr val="415968"/>
                    </a:solidFill>
                  </a:tcPr>
                </a:tc>
                <a:tc>
                  <a:txBody>
                    <a:bodyPr/>
                    <a:lstStyle/>
                    <a:p>
                      <a:pPr algn="ctr"/>
                      <a:r>
                        <a:rPr lang="en-US" sz="1600" dirty="0">
                          <a:solidFill>
                            <a:schemeClr val="bg2"/>
                          </a:solidFill>
                        </a:rPr>
                        <a:t>College Visits</a:t>
                      </a:r>
                    </a:p>
                  </a:txBody>
                  <a:tcPr anchor="ctr">
                    <a:solidFill>
                      <a:srgbClr val="415968"/>
                    </a:solidFill>
                  </a:tcPr>
                </a:tc>
                <a:tc>
                  <a:txBody>
                    <a:bodyPr/>
                    <a:lstStyle/>
                    <a:p>
                      <a:pPr algn="ctr"/>
                      <a:r>
                        <a:rPr lang="en-US" sz="1600" dirty="0">
                          <a:solidFill>
                            <a:schemeClr val="bg2"/>
                          </a:solidFill>
                        </a:rPr>
                        <a:t>Mentoring</a:t>
                      </a:r>
                    </a:p>
                  </a:txBody>
                  <a:tcPr anchor="ctr">
                    <a:solidFill>
                      <a:srgbClr val="415968"/>
                    </a:solidFill>
                  </a:tcPr>
                </a:tc>
                <a:tc>
                  <a:txBody>
                    <a:bodyPr/>
                    <a:lstStyle/>
                    <a:p>
                      <a:pPr algn="ctr"/>
                      <a:r>
                        <a:rPr lang="en-US" sz="1600" dirty="0">
                          <a:solidFill>
                            <a:schemeClr val="bg2"/>
                          </a:solidFill>
                        </a:rPr>
                        <a:t>SAT/ACT Prep</a:t>
                      </a:r>
                    </a:p>
                  </a:txBody>
                  <a:tcPr anchor="ctr">
                    <a:solidFill>
                      <a:srgbClr val="415968"/>
                    </a:solidFill>
                  </a:tcPr>
                </a:tc>
                <a:tc>
                  <a:txBody>
                    <a:bodyPr/>
                    <a:lstStyle/>
                    <a:p>
                      <a:pPr algn="ctr"/>
                      <a:r>
                        <a:rPr lang="en-US" sz="1600" dirty="0">
                          <a:solidFill>
                            <a:schemeClr val="bg2"/>
                          </a:solidFill>
                        </a:rPr>
                        <a:t>Homework</a:t>
                      </a:r>
                      <a:r>
                        <a:rPr lang="en-US" sz="1600" baseline="0" dirty="0">
                          <a:solidFill>
                            <a:schemeClr val="bg2"/>
                          </a:solidFill>
                        </a:rPr>
                        <a:t> Help</a:t>
                      </a:r>
                      <a:endParaRPr lang="en-US" sz="1600" dirty="0">
                        <a:solidFill>
                          <a:schemeClr val="bg2"/>
                        </a:solidFill>
                      </a:endParaRPr>
                    </a:p>
                  </a:txBody>
                  <a:tcPr anchor="ctr">
                    <a:solidFill>
                      <a:srgbClr val="415968"/>
                    </a:solidFill>
                  </a:tcPr>
                </a:tc>
                <a:tc>
                  <a:txBody>
                    <a:bodyPr/>
                    <a:lstStyle/>
                    <a:p>
                      <a:pPr algn="ctr"/>
                      <a:r>
                        <a:rPr lang="en-US" sz="1600" dirty="0">
                          <a:solidFill>
                            <a:schemeClr val="bg2"/>
                          </a:solidFill>
                        </a:rPr>
                        <a:t>OGT Prep</a:t>
                      </a:r>
                    </a:p>
                  </a:txBody>
                  <a:tcPr anchor="ctr">
                    <a:solidFill>
                      <a:srgbClr val="415968"/>
                    </a:solidFill>
                  </a:tcPr>
                </a:tc>
                <a:tc>
                  <a:txBody>
                    <a:bodyPr/>
                    <a:lstStyle/>
                    <a:p>
                      <a:pPr algn="ctr"/>
                      <a:r>
                        <a:rPr lang="en-US" sz="1600" dirty="0">
                          <a:solidFill>
                            <a:schemeClr val="bg2"/>
                          </a:solidFill>
                        </a:rPr>
                        <a:t>College Application Support</a:t>
                      </a:r>
                    </a:p>
                  </a:txBody>
                  <a:tcPr anchor="ctr">
                    <a:solidFill>
                      <a:srgbClr val="415968"/>
                    </a:solidFill>
                  </a:tcPr>
                </a:tc>
                <a:tc>
                  <a:txBody>
                    <a:bodyPr/>
                    <a:lstStyle/>
                    <a:p>
                      <a:pPr algn="ctr"/>
                      <a:r>
                        <a:rPr lang="en-US" sz="1600" dirty="0">
                          <a:solidFill>
                            <a:schemeClr val="bg2"/>
                          </a:solidFill>
                        </a:rPr>
                        <a:t>FAFSA</a:t>
                      </a:r>
                      <a:r>
                        <a:rPr lang="en-US" sz="1600" baseline="0" dirty="0">
                          <a:solidFill>
                            <a:schemeClr val="bg2"/>
                          </a:solidFill>
                        </a:rPr>
                        <a:t> Support</a:t>
                      </a:r>
                      <a:endParaRPr lang="en-US" sz="1600" dirty="0">
                        <a:solidFill>
                          <a:schemeClr val="bg2"/>
                        </a:solidFill>
                      </a:endParaRPr>
                    </a:p>
                  </a:txBody>
                  <a:tcPr anchor="ctr">
                    <a:solidFill>
                      <a:srgbClr val="415968"/>
                    </a:solidFill>
                  </a:tcPr>
                </a:tc>
                <a:extLst>
                  <a:ext uri="{0D108BD9-81ED-4DB2-BD59-A6C34878D82A}">
                    <a16:rowId xmlns:a16="http://schemas.microsoft.com/office/drawing/2014/main" xmlns="" val="10001"/>
                  </a:ext>
                </a:extLst>
              </a:tr>
              <a:tr h="414350">
                <a:tc>
                  <a:txBody>
                    <a:bodyPr/>
                    <a:lstStyle/>
                    <a:p>
                      <a:pPr algn="ctr"/>
                      <a:r>
                        <a:rPr lang="en-US" b="1" dirty="0"/>
                        <a:t>A</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extLst>
                  <a:ext uri="{0D108BD9-81ED-4DB2-BD59-A6C34878D82A}">
                    <a16:rowId xmlns:a16="http://schemas.microsoft.com/office/drawing/2014/main" xmlns="" val="10002"/>
                  </a:ext>
                </a:extLst>
              </a:tr>
              <a:tr h="414350">
                <a:tc>
                  <a:txBody>
                    <a:bodyPr/>
                    <a:lstStyle/>
                    <a:p>
                      <a:pPr algn="ctr"/>
                      <a:r>
                        <a:rPr lang="en-US" b="1" dirty="0"/>
                        <a:t>B</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extLst>
                  <a:ext uri="{0D108BD9-81ED-4DB2-BD59-A6C34878D82A}">
                    <a16:rowId xmlns:a16="http://schemas.microsoft.com/office/drawing/2014/main" xmlns="" val="10003"/>
                  </a:ext>
                </a:extLst>
              </a:tr>
              <a:tr h="414350">
                <a:tc>
                  <a:txBody>
                    <a:bodyPr/>
                    <a:lstStyle/>
                    <a:p>
                      <a:pPr algn="ctr"/>
                      <a:r>
                        <a:rPr lang="en-US" b="1" dirty="0"/>
                        <a:t>C</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extLst>
                  <a:ext uri="{0D108BD9-81ED-4DB2-BD59-A6C34878D82A}">
                    <a16:rowId xmlns:a16="http://schemas.microsoft.com/office/drawing/2014/main" xmlns="" val="10004"/>
                  </a:ext>
                </a:extLst>
              </a:tr>
              <a:tr h="414350">
                <a:tc>
                  <a:txBody>
                    <a:bodyPr/>
                    <a:lstStyle/>
                    <a:p>
                      <a:pPr algn="ctr"/>
                      <a:r>
                        <a:rPr lang="en-US" b="1" dirty="0"/>
                        <a:t>D</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extLst>
                  <a:ext uri="{0D108BD9-81ED-4DB2-BD59-A6C34878D82A}">
                    <a16:rowId xmlns:a16="http://schemas.microsoft.com/office/drawing/2014/main" xmlns="" val="10005"/>
                  </a:ext>
                </a:extLst>
              </a:tr>
              <a:tr h="414350">
                <a:tc>
                  <a:txBody>
                    <a:bodyPr/>
                    <a:lstStyle/>
                    <a:p>
                      <a:pPr algn="ctr"/>
                      <a:r>
                        <a:rPr lang="en-US" b="1" dirty="0"/>
                        <a:t>E</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extLst>
                  <a:ext uri="{0D108BD9-81ED-4DB2-BD59-A6C34878D82A}">
                    <a16:rowId xmlns:a16="http://schemas.microsoft.com/office/drawing/2014/main" xmlns="" val="10006"/>
                  </a:ext>
                </a:extLst>
              </a:tr>
              <a:tr h="414350">
                <a:tc>
                  <a:txBody>
                    <a:bodyPr/>
                    <a:lstStyle/>
                    <a:p>
                      <a:pPr algn="ctr"/>
                      <a:r>
                        <a:rPr lang="en-US" b="1" dirty="0"/>
                        <a:t>F</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extLst>
                  <a:ext uri="{0D108BD9-81ED-4DB2-BD59-A6C34878D82A}">
                    <a16:rowId xmlns:a16="http://schemas.microsoft.com/office/drawing/2014/main" xmlns="" val="10007"/>
                  </a:ext>
                </a:extLst>
              </a:tr>
              <a:tr h="414350">
                <a:tc>
                  <a:txBody>
                    <a:bodyPr/>
                    <a:lstStyle/>
                    <a:p>
                      <a:pPr algn="ctr"/>
                      <a:r>
                        <a:rPr lang="en-US" b="1" dirty="0"/>
                        <a:t>G</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extLst>
                  <a:ext uri="{0D108BD9-81ED-4DB2-BD59-A6C34878D82A}">
                    <a16:rowId xmlns:a16="http://schemas.microsoft.com/office/drawing/2014/main" xmlns="" val="10008"/>
                  </a:ext>
                </a:extLst>
              </a:tr>
              <a:tr h="414350">
                <a:tc>
                  <a:txBody>
                    <a:bodyPr/>
                    <a:lstStyle/>
                    <a:p>
                      <a:pPr algn="ctr"/>
                      <a:r>
                        <a:rPr lang="en-US" b="1" dirty="0"/>
                        <a:t>H</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extLst>
                  <a:ext uri="{0D108BD9-81ED-4DB2-BD59-A6C34878D82A}">
                    <a16:rowId xmlns:a16="http://schemas.microsoft.com/office/drawing/2014/main" xmlns="" val="10009"/>
                  </a:ext>
                </a:extLst>
              </a:tr>
              <a:tr h="414350">
                <a:tc>
                  <a:txBody>
                    <a:bodyPr/>
                    <a:lstStyle/>
                    <a:p>
                      <a:pPr algn="ctr"/>
                      <a:r>
                        <a:rPr lang="en-US" b="1" dirty="0"/>
                        <a:t>I</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extLst>
                  <a:ext uri="{0D108BD9-81ED-4DB2-BD59-A6C34878D82A}">
                    <a16:rowId xmlns:a16="http://schemas.microsoft.com/office/drawing/2014/main" xmlns="" val="10010"/>
                  </a:ext>
                </a:extLst>
              </a:tr>
              <a:tr h="414350">
                <a:tc>
                  <a:txBody>
                    <a:bodyPr/>
                    <a:lstStyle/>
                    <a:p>
                      <a:pPr algn="ctr"/>
                      <a:r>
                        <a:rPr lang="en-US" b="1" dirty="0"/>
                        <a:t>J</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r>
                        <a:rPr lang="en-US" dirty="0"/>
                        <a:t>X</a:t>
                      </a:r>
                    </a:p>
                  </a:txBody>
                  <a:tcPr anchor="ctr">
                    <a:solidFill>
                      <a:srgbClr val="FF9900">
                        <a:alpha val="50000"/>
                      </a:srgbClr>
                    </a:solidFill>
                  </a:tcPr>
                </a:tc>
                <a:tc>
                  <a:txBody>
                    <a:bodyPr/>
                    <a:lstStyle/>
                    <a:p>
                      <a:pPr algn="ctr"/>
                      <a:endParaRPr lang="en-US" dirty="0"/>
                    </a:p>
                  </a:txBody>
                  <a:tcPr anchor="ctr">
                    <a:solidFill>
                      <a:srgbClr val="FF9900">
                        <a:alpha val="50000"/>
                      </a:srgbClr>
                    </a:solidFill>
                  </a:tcPr>
                </a:tc>
                <a:extLst>
                  <a:ext uri="{0D108BD9-81ED-4DB2-BD59-A6C34878D82A}">
                    <a16:rowId xmlns:a16="http://schemas.microsoft.com/office/drawing/2014/main" xmlns="" val="10011"/>
                  </a:ext>
                </a:extLst>
              </a:tr>
              <a:tr h="414350">
                <a:tc>
                  <a:txBody>
                    <a:bodyPr/>
                    <a:lstStyle/>
                    <a:p>
                      <a:pPr algn="ctr"/>
                      <a:r>
                        <a:rPr lang="en-US" b="1" dirty="0"/>
                        <a:t>K</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r>
                        <a:rPr lang="en-US" dirty="0"/>
                        <a:t>X</a:t>
                      </a:r>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tc>
                  <a:txBody>
                    <a:bodyPr/>
                    <a:lstStyle/>
                    <a:p>
                      <a:pPr algn="ctr"/>
                      <a:endParaRPr lang="en-US" dirty="0"/>
                    </a:p>
                  </a:txBody>
                  <a:tcPr anchor="ctr">
                    <a:solidFill>
                      <a:srgbClr val="415968">
                        <a:alpha val="50000"/>
                      </a:srgbClr>
                    </a:solidFill>
                  </a:tcPr>
                </a:tc>
                <a:extLst>
                  <a:ext uri="{0D108BD9-81ED-4DB2-BD59-A6C34878D82A}">
                    <a16:rowId xmlns:a16="http://schemas.microsoft.com/office/drawing/2014/main" xmlns="" val="10012"/>
                  </a:ext>
                </a:extLst>
              </a:tr>
            </a:tbl>
          </a:graphicData>
        </a:graphic>
      </p:graphicFrame>
      <p:sp>
        <p:nvSpPr>
          <p:cNvPr id="5" name="TextBox 4"/>
          <p:cNvSpPr txBox="1"/>
          <p:nvPr/>
        </p:nvSpPr>
        <p:spPr>
          <a:xfrm rot="16200000">
            <a:off x="7748400" y="5210888"/>
            <a:ext cx="2286000" cy="246221"/>
          </a:xfrm>
          <a:prstGeom prst="rect">
            <a:avLst/>
          </a:prstGeom>
          <a:noFill/>
        </p:spPr>
        <p:txBody>
          <a:bodyPr wrap="square" rtlCol="0">
            <a:spAutoFit/>
          </a:bodyPr>
          <a:lstStyle/>
          <a:p>
            <a:r>
              <a:rPr lang="en-US" sz="1000" dirty="0"/>
              <a:t>Source: CEA Partners</a:t>
            </a:r>
          </a:p>
        </p:txBody>
      </p:sp>
      <p:sp>
        <p:nvSpPr>
          <p:cNvPr id="7" name="TextBox 6"/>
          <p:cNvSpPr txBox="1"/>
          <p:nvPr/>
        </p:nvSpPr>
        <p:spPr>
          <a:xfrm>
            <a:off x="6252620" y="6320"/>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8" name="TextBox 7"/>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2015 StriveTogether</a:t>
            </a:r>
          </a:p>
        </p:txBody>
      </p:sp>
    </p:spTree>
    <p:extLst>
      <p:ext uri="{BB962C8B-B14F-4D97-AF65-F5344CB8AC3E}">
        <p14:creationId xmlns:p14="http://schemas.microsoft.com/office/powerpoint/2010/main" val="1751577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550365838"/>
              </p:ext>
            </p:extLst>
          </p:nvPr>
        </p:nvGraphicFramePr>
        <p:xfrm>
          <a:off x="152400" y="304800"/>
          <a:ext cx="8763000" cy="6123937"/>
        </p:xfrm>
        <a:graphic>
          <a:graphicData uri="http://schemas.openxmlformats.org/drawingml/2006/table">
            <a:tbl>
              <a:tblPr firstRow="1" bandRow="1">
                <a:tableStyleId>{5C22544A-7EE6-4342-B048-85BDC9FD1C3A}</a:tableStyleId>
              </a:tblPr>
              <a:tblGrid>
                <a:gridCol w="869611">
                  <a:extLst>
                    <a:ext uri="{9D8B030D-6E8A-4147-A177-3AD203B41FA5}">
                      <a16:colId xmlns:a16="http://schemas.microsoft.com/office/drawing/2014/main" xmlns="" val="20000"/>
                    </a:ext>
                  </a:extLst>
                </a:gridCol>
                <a:gridCol w="936504">
                  <a:extLst>
                    <a:ext uri="{9D8B030D-6E8A-4147-A177-3AD203B41FA5}">
                      <a16:colId xmlns:a16="http://schemas.microsoft.com/office/drawing/2014/main" xmlns="" val="20001"/>
                    </a:ext>
                  </a:extLst>
                </a:gridCol>
                <a:gridCol w="833909">
                  <a:extLst>
                    <a:ext uri="{9D8B030D-6E8A-4147-A177-3AD203B41FA5}">
                      <a16:colId xmlns:a16="http://schemas.microsoft.com/office/drawing/2014/main" xmlns="" val="20002"/>
                    </a:ext>
                  </a:extLst>
                </a:gridCol>
                <a:gridCol w="880008">
                  <a:extLst>
                    <a:ext uri="{9D8B030D-6E8A-4147-A177-3AD203B41FA5}">
                      <a16:colId xmlns:a16="http://schemas.microsoft.com/office/drawing/2014/main" xmlns="" val="20003"/>
                    </a:ext>
                  </a:extLst>
                </a:gridCol>
                <a:gridCol w="961808">
                  <a:extLst>
                    <a:ext uri="{9D8B030D-6E8A-4147-A177-3AD203B41FA5}">
                      <a16:colId xmlns:a16="http://schemas.microsoft.com/office/drawing/2014/main" xmlns="" val="20004"/>
                    </a:ext>
                  </a:extLst>
                </a:gridCol>
                <a:gridCol w="1070290">
                  <a:extLst>
                    <a:ext uri="{9D8B030D-6E8A-4147-A177-3AD203B41FA5}">
                      <a16:colId xmlns:a16="http://schemas.microsoft.com/office/drawing/2014/main" xmlns="" val="20005"/>
                    </a:ext>
                  </a:extLst>
                </a:gridCol>
                <a:gridCol w="1254246">
                  <a:extLst>
                    <a:ext uri="{9D8B030D-6E8A-4147-A177-3AD203B41FA5}">
                      <a16:colId xmlns:a16="http://schemas.microsoft.com/office/drawing/2014/main" xmlns="" val="20006"/>
                    </a:ext>
                  </a:extLst>
                </a:gridCol>
                <a:gridCol w="978312">
                  <a:extLst>
                    <a:ext uri="{9D8B030D-6E8A-4147-A177-3AD203B41FA5}">
                      <a16:colId xmlns:a16="http://schemas.microsoft.com/office/drawing/2014/main" xmlns="" val="20007"/>
                    </a:ext>
                  </a:extLst>
                </a:gridCol>
                <a:gridCol w="978312">
                  <a:extLst>
                    <a:ext uri="{9D8B030D-6E8A-4147-A177-3AD203B41FA5}">
                      <a16:colId xmlns:a16="http://schemas.microsoft.com/office/drawing/2014/main" xmlns="" val="20008"/>
                    </a:ext>
                  </a:extLst>
                </a:gridCol>
              </a:tblGrid>
              <a:tr h="685800">
                <a:tc gridSpan="9">
                  <a:txBody>
                    <a:bodyPr/>
                    <a:lstStyle/>
                    <a:p>
                      <a:pPr algn="ctr"/>
                      <a:r>
                        <a:rPr lang="en-US" dirty="0">
                          <a:solidFill>
                            <a:schemeClr val="bg2"/>
                          </a:solidFill>
                        </a:rPr>
                        <a:t>Partner</a:t>
                      </a:r>
                      <a:r>
                        <a:rPr lang="en-US" baseline="0" dirty="0">
                          <a:solidFill>
                            <a:schemeClr val="bg2"/>
                          </a:solidFill>
                        </a:rPr>
                        <a:t> Population: 1,000 high school students served</a:t>
                      </a: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tc hMerge="1">
                  <a:txBody>
                    <a:bodyPr/>
                    <a:lstStyle/>
                    <a:p>
                      <a:pPr algn="ctr"/>
                      <a:endParaRPr lang="en-US" dirty="0">
                        <a:solidFill>
                          <a:schemeClr val="bg2"/>
                        </a:solidFill>
                      </a:endParaRPr>
                    </a:p>
                  </a:txBody>
                  <a:tcPr anchor="ctr">
                    <a:solidFill>
                      <a:srgbClr val="415968"/>
                    </a:solidFill>
                  </a:tcPr>
                </a:tc>
                <a:extLst>
                  <a:ext uri="{0D108BD9-81ED-4DB2-BD59-A6C34878D82A}">
                    <a16:rowId xmlns:a16="http://schemas.microsoft.com/office/drawing/2014/main" xmlns="" val="10000"/>
                  </a:ext>
                </a:extLst>
              </a:tr>
              <a:tr h="880287">
                <a:tc>
                  <a:txBody>
                    <a:bodyPr/>
                    <a:lstStyle/>
                    <a:p>
                      <a:pPr algn="ctr"/>
                      <a:r>
                        <a:rPr lang="en-US" sz="1600" dirty="0">
                          <a:solidFill>
                            <a:schemeClr val="bg2"/>
                          </a:solidFill>
                        </a:rPr>
                        <a:t>Partner</a:t>
                      </a:r>
                    </a:p>
                  </a:txBody>
                  <a:tcPr anchor="ctr">
                    <a:solidFill>
                      <a:srgbClr val="415968"/>
                    </a:solidFill>
                  </a:tcPr>
                </a:tc>
                <a:tc>
                  <a:txBody>
                    <a:bodyPr/>
                    <a:lstStyle/>
                    <a:p>
                      <a:pPr algn="ctr"/>
                      <a:r>
                        <a:rPr lang="en-US" sz="1600" dirty="0">
                          <a:solidFill>
                            <a:schemeClr val="bg2"/>
                          </a:solidFill>
                        </a:rPr>
                        <a:t># of students served</a:t>
                      </a:r>
                    </a:p>
                  </a:txBody>
                  <a:tcPr anchor="ctr">
                    <a:solidFill>
                      <a:srgbClr val="415968"/>
                    </a:solidFill>
                  </a:tcPr>
                </a:tc>
                <a:tc>
                  <a:txBody>
                    <a:bodyPr/>
                    <a:lstStyle/>
                    <a:p>
                      <a:pPr algn="ctr"/>
                      <a:r>
                        <a:rPr lang="en-US" sz="1600" dirty="0">
                          <a:solidFill>
                            <a:schemeClr val="bg2"/>
                          </a:solidFill>
                        </a:rPr>
                        <a:t>% White</a:t>
                      </a:r>
                    </a:p>
                  </a:txBody>
                  <a:tcPr anchor="ctr">
                    <a:solidFill>
                      <a:srgbClr val="415968"/>
                    </a:solidFill>
                  </a:tcPr>
                </a:tc>
                <a:tc>
                  <a:txBody>
                    <a:bodyPr/>
                    <a:lstStyle/>
                    <a:p>
                      <a:pPr algn="ctr"/>
                      <a:r>
                        <a:rPr lang="en-US" sz="1600" dirty="0">
                          <a:solidFill>
                            <a:schemeClr val="bg2"/>
                          </a:solidFill>
                        </a:rPr>
                        <a:t>% Black</a:t>
                      </a:r>
                    </a:p>
                  </a:txBody>
                  <a:tcPr anchor="ctr">
                    <a:solidFill>
                      <a:srgbClr val="415968"/>
                    </a:solidFill>
                  </a:tcPr>
                </a:tc>
                <a:tc>
                  <a:txBody>
                    <a:bodyPr/>
                    <a:lstStyle/>
                    <a:p>
                      <a:pPr algn="ctr"/>
                      <a:r>
                        <a:rPr lang="en-US" sz="1600" dirty="0">
                          <a:solidFill>
                            <a:schemeClr val="bg2"/>
                          </a:solidFill>
                        </a:rPr>
                        <a:t>%</a:t>
                      </a:r>
                      <a:r>
                        <a:rPr lang="en-US" sz="1600" baseline="0" dirty="0">
                          <a:solidFill>
                            <a:schemeClr val="bg2"/>
                          </a:solidFill>
                        </a:rPr>
                        <a:t> </a:t>
                      </a:r>
                      <a:r>
                        <a:rPr lang="en-US" sz="1600" dirty="0">
                          <a:solidFill>
                            <a:schemeClr val="bg2"/>
                          </a:solidFill>
                        </a:rPr>
                        <a:t>Hispanic</a:t>
                      </a:r>
                    </a:p>
                  </a:txBody>
                  <a:tcPr anchor="ctr">
                    <a:solidFill>
                      <a:srgbClr val="415968"/>
                    </a:solidFill>
                  </a:tcPr>
                </a:tc>
                <a:tc>
                  <a:txBody>
                    <a:bodyPr/>
                    <a:lstStyle/>
                    <a:p>
                      <a:pPr algn="ctr"/>
                      <a:r>
                        <a:rPr lang="en-US" sz="1600" dirty="0">
                          <a:solidFill>
                            <a:schemeClr val="bg2"/>
                          </a:solidFill>
                        </a:rPr>
                        <a:t>% </a:t>
                      </a:r>
                    </a:p>
                    <a:p>
                      <a:pPr algn="ctr"/>
                      <a:r>
                        <a:rPr lang="en-US" sz="1600" dirty="0">
                          <a:solidFill>
                            <a:schemeClr val="bg2"/>
                          </a:solidFill>
                        </a:rPr>
                        <a:t>Multiracial</a:t>
                      </a:r>
                    </a:p>
                  </a:txBody>
                  <a:tcPr anchor="ctr">
                    <a:solidFill>
                      <a:srgbClr val="415968"/>
                    </a:solidFill>
                  </a:tcPr>
                </a:tc>
                <a:tc>
                  <a:txBody>
                    <a:bodyPr/>
                    <a:lstStyle/>
                    <a:p>
                      <a:pPr algn="ctr"/>
                      <a:r>
                        <a:rPr lang="en-US" sz="1600" dirty="0">
                          <a:solidFill>
                            <a:schemeClr val="bg2"/>
                          </a:solidFill>
                        </a:rPr>
                        <a:t>%</a:t>
                      </a:r>
                      <a:r>
                        <a:rPr lang="en-US" sz="1600" baseline="0" dirty="0">
                          <a:solidFill>
                            <a:schemeClr val="bg2"/>
                          </a:solidFill>
                        </a:rPr>
                        <a:t> </a:t>
                      </a:r>
                      <a:r>
                        <a:rPr lang="en-US" sz="1600" dirty="0">
                          <a:solidFill>
                            <a:schemeClr val="bg2"/>
                          </a:solidFill>
                        </a:rPr>
                        <a:t>Eco Dis</a:t>
                      </a:r>
                    </a:p>
                  </a:txBody>
                  <a:tcPr anchor="ctr">
                    <a:solidFill>
                      <a:srgbClr val="415968"/>
                    </a:solidFill>
                  </a:tcPr>
                </a:tc>
                <a:tc>
                  <a:txBody>
                    <a:bodyPr/>
                    <a:lstStyle/>
                    <a:p>
                      <a:pPr algn="ctr"/>
                      <a:r>
                        <a:rPr lang="en-US" sz="1600" dirty="0">
                          <a:solidFill>
                            <a:schemeClr val="bg2"/>
                          </a:solidFill>
                        </a:rPr>
                        <a:t>FAFSA</a:t>
                      </a:r>
                    </a:p>
                  </a:txBody>
                  <a:tcPr anchor="ctr">
                    <a:solidFill>
                      <a:srgbClr val="415968"/>
                    </a:solidFill>
                  </a:tcPr>
                </a:tc>
                <a:tc>
                  <a:txBody>
                    <a:bodyPr/>
                    <a:lstStyle/>
                    <a:p>
                      <a:pPr algn="ctr"/>
                      <a:r>
                        <a:rPr lang="en-US" sz="1600" dirty="0">
                          <a:solidFill>
                            <a:schemeClr val="bg2"/>
                          </a:solidFill>
                        </a:rPr>
                        <a:t>% Enrolled</a:t>
                      </a:r>
                    </a:p>
                  </a:txBody>
                  <a:tcPr anchor="ctr">
                    <a:solidFill>
                      <a:srgbClr val="415968"/>
                    </a:solidFill>
                  </a:tcPr>
                </a:tc>
                <a:extLst>
                  <a:ext uri="{0D108BD9-81ED-4DB2-BD59-A6C34878D82A}">
                    <a16:rowId xmlns:a16="http://schemas.microsoft.com/office/drawing/2014/main" xmlns="" val="10001"/>
                  </a:ext>
                </a:extLst>
              </a:tr>
              <a:tr h="414350">
                <a:tc>
                  <a:txBody>
                    <a:bodyPr/>
                    <a:lstStyle/>
                    <a:p>
                      <a:pPr algn="ctr"/>
                      <a:r>
                        <a:rPr lang="en-US" b="1" dirty="0"/>
                        <a:t>A</a:t>
                      </a:r>
                    </a:p>
                  </a:txBody>
                  <a:tcPr anchor="ctr">
                    <a:solidFill>
                      <a:srgbClr val="415968">
                        <a:alpha val="50000"/>
                      </a:srgbClr>
                    </a:solidFill>
                  </a:tcPr>
                </a:tc>
                <a:tc>
                  <a:txBody>
                    <a:bodyPr/>
                    <a:lstStyle/>
                    <a:p>
                      <a:pPr algn="ctr"/>
                      <a:r>
                        <a:rPr lang="en-US" dirty="0"/>
                        <a:t>40</a:t>
                      </a:r>
                    </a:p>
                  </a:txBody>
                  <a:tcPr anchor="ctr">
                    <a:solidFill>
                      <a:srgbClr val="415968">
                        <a:alpha val="50000"/>
                      </a:srgbClr>
                    </a:solidFill>
                  </a:tcPr>
                </a:tc>
                <a:tc>
                  <a:txBody>
                    <a:bodyPr/>
                    <a:lstStyle/>
                    <a:p>
                      <a:pPr algn="ctr"/>
                      <a:r>
                        <a:rPr lang="en-US" dirty="0"/>
                        <a:t>15%</a:t>
                      </a:r>
                    </a:p>
                  </a:txBody>
                  <a:tcPr anchor="ctr">
                    <a:solidFill>
                      <a:srgbClr val="415968">
                        <a:alpha val="50000"/>
                      </a:srgbClr>
                    </a:solidFill>
                  </a:tcPr>
                </a:tc>
                <a:tc>
                  <a:txBody>
                    <a:bodyPr/>
                    <a:lstStyle/>
                    <a:p>
                      <a:pPr algn="ctr"/>
                      <a:r>
                        <a:rPr lang="en-US" dirty="0"/>
                        <a:t>65%</a:t>
                      </a:r>
                    </a:p>
                  </a:txBody>
                  <a:tcPr anchor="ctr">
                    <a:solidFill>
                      <a:srgbClr val="415968">
                        <a:alpha val="50000"/>
                      </a:srgbClr>
                    </a:solidFill>
                  </a:tcPr>
                </a:tc>
                <a:tc>
                  <a:txBody>
                    <a:bodyPr/>
                    <a:lstStyle/>
                    <a:p>
                      <a:pPr algn="ctr"/>
                      <a:r>
                        <a:rPr lang="en-US" dirty="0"/>
                        <a:t>20%</a:t>
                      </a:r>
                    </a:p>
                  </a:txBody>
                  <a:tcPr anchor="ctr">
                    <a:solidFill>
                      <a:srgbClr val="415968">
                        <a:alpha val="50000"/>
                      </a:srgbClr>
                    </a:solidFill>
                  </a:tcPr>
                </a:tc>
                <a:tc>
                  <a:txBody>
                    <a:bodyPr/>
                    <a:lstStyle/>
                    <a:p>
                      <a:pPr algn="ctr"/>
                      <a:r>
                        <a:rPr lang="en-US" dirty="0"/>
                        <a:t>0%</a:t>
                      </a:r>
                    </a:p>
                  </a:txBody>
                  <a:tcPr anchor="ctr">
                    <a:solidFill>
                      <a:srgbClr val="415968">
                        <a:alpha val="50000"/>
                      </a:srgbClr>
                    </a:solidFill>
                  </a:tcPr>
                </a:tc>
                <a:tc>
                  <a:txBody>
                    <a:bodyPr/>
                    <a:lstStyle/>
                    <a:p>
                      <a:pPr algn="ctr"/>
                      <a:r>
                        <a:rPr lang="en-US" dirty="0"/>
                        <a:t>93%</a:t>
                      </a:r>
                    </a:p>
                  </a:txBody>
                  <a:tcPr anchor="ctr">
                    <a:solidFill>
                      <a:srgbClr val="415968">
                        <a:alpha val="50000"/>
                      </a:srgbClr>
                    </a:solidFill>
                  </a:tcPr>
                </a:tc>
                <a:tc>
                  <a:txBody>
                    <a:bodyPr/>
                    <a:lstStyle/>
                    <a:p>
                      <a:pPr algn="ctr"/>
                      <a:r>
                        <a:rPr lang="en-US" dirty="0"/>
                        <a:t>56%</a:t>
                      </a:r>
                    </a:p>
                  </a:txBody>
                  <a:tcPr anchor="ctr">
                    <a:solidFill>
                      <a:srgbClr val="415968">
                        <a:alpha val="50000"/>
                      </a:srgbClr>
                    </a:solidFill>
                  </a:tcPr>
                </a:tc>
                <a:tc>
                  <a:txBody>
                    <a:bodyPr/>
                    <a:lstStyle/>
                    <a:p>
                      <a:pPr algn="ctr"/>
                      <a:r>
                        <a:rPr lang="en-US" dirty="0"/>
                        <a:t>50%</a:t>
                      </a:r>
                    </a:p>
                  </a:txBody>
                  <a:tcPr anchor="ctr">
                    <a:solidFill>
                      <a:srgbClr val="415968">
                        <a:alpha val="50000"/>
                      </a:srgbClr>
                    </a:solidFill>
                  </a:tcPr>
                </a:tc>
                <a:extLst>
                  <a:ext uri="{0D108BD9-81ED-4DB2-BD59-A6C34878D82A}">
                    <a16:rowId xmlns:a16="http://schemas.microsoft.com/office/drawing/2014/main" xmlns="" val="10002"/>
                  </a:ext>
                </a:extLst>
              </a:tr>
              <a:tr h="414350">
                <a:tc>
                  <a:txBody>
                    <a:bodyPr/>
                    <a:lstStyle/>
                    <a:p>
                      <a:pPr algn="ctr"/>
                      <a:r>
                        <a:rPr lang="en-US" b="1" dirty="0"/>
                        <a:t>B</a:t>
                      </a:r>
                    </a:p>
                  </a:txBody>
                  <a:tcPr anchor="ctr">
                    <a:solidFill>
                      <a:srgbClr val="FF9900">
                        <a:alpha val="50000"/>
                      </a:srgbClr>
                    </a:solidFill>
                  </a:tcPr>
                </a:tc>
                <a:tc>
                  <a:txBody>
                    <a:bodyPr/>
                    <a:lstStyle/>
                    <a:p>
                      <a:pPr algn="ctr"/>
                      <a:r>
                        <a:rPr lang="en-US" dirty="0"/>
                        <a:t>93</a:t>
                      </a:r>
                    </a:p>
                  </a:txBody>
                  <a:tcPr anchor="ctr">
                    <a:solidFill>
                      <a:srgbClr val="FF9900">
                        <a:alpha val="50000"/>
                      </a:srgbClr>
                    </a:solidFill>
                  </a:tcPr>
                </a:tc>
                <a:tc>
                  <a:txBody>
                    <a:bodyPr/>
                    <a:lstStyle/>
                    <a:p>
                      <a:pPr algn="ctr"/>
                      <a:r>
                        <a:rPr lang="en-US" dirty="0"/>
                        <a:t>75%</a:t>
                      </a:r>
                    </a:p>
                  </a:txBody>
                  <a:tcPr anchor="ctr">
                    <a:solidFill>
                      <a:srgbClr val="FF9900">
                        <a:alpha val="50000"/>
                      </a:srgbClr>
                    </a:solidFill>
                  </a:tcPr>
                </a:tc>
                <a:tc>
                  <a:txBody>
                    <a:bodyPr/>
                    <a:lstStyle/>
                    <a:p>
                      <a:pPr algn="ctr"/>
                      <a:r>
                        <a:rPr lang="en-US" dirty="0"/>
                        <a:t>12%</a:t>
                      </a:r>
                    </a:p>
                  </a:txBody>
                  <a:tcPr anchor="ctr">
                    <a:solidFill>
                      <a:srgbClr val="FF9900">
                        <a:alpha val="50000"/>
                      </a:srgbClr>
                    </a:solidFill>
                  </a:tcPr>
                </a:tc>
                <a:tc>
                  <a:txBody>
                    <a:bodyPr/>
                    <a:lstStyle/>
                    <a:p>
                      <a:pPr algn="ctr"/>
                      <a:r>
                        <a:rPr lang="en-US" dirty="0"/>
                        <a:t>10%</a:t>
                      </a:r>
                    </a:p>
                  </a:txBody>
                  <a:tcPr anchor="ctr">
                    <a:solidFill>
                      <a:srgbClr val="FF9900">
                        <a:alpha val="50000"/>
                      </a:srgbClr>
                    </a:solidFill>
                  </a:tcPr>
                </a:tc>
                <a:tc>
                  <a:txBody>
                    <a:bodyPr/>
                    <a:lstStyle/>
                    <a:p>
                      <a:pPr algn="ctr"/>
                      <a:r>
                        <a:rPr lang="en-US" dirty="0"/>
                        <a:t>3%</a:t>
                      </a:r>
                    </a:p>
                  </a:txBody>
                  <a:tcPr anchor="ctr">
                    <a:solidFill>
                      <a:srgbClr val="FF9900">
                        <a:alpha val="50000"/>
                      </a:srgbClr>
                    </a:solidFill>
                  </a:tcPr>
                </a:tc>
                <a:tc>
                  <a:txBody>
                    <a:bodyPr/>
                    <a:lstStyle/>
                    <a:p>
                      <a:pPr algn="ctr"/>
                      <a:r>
                        <a:rPr lang="en-US" dirty="0"/>
                        <a:t>26%</a:t>
                      </a:r>
                    </a:p>
                  </a:txBody>
                  <a:tcPr anchor="ctr">
                    <a:solidFill>
                      <a:srgbClr val="FF9900">
                        <a:alpha val="50000"/>
                      </a:srgbClr>
                    </a:solidFill>
                  </a:tcPr>
                </a:tc>
                <a:tc>
                  <a:txBody>
                    <a:bodyPr/>
                    <a:lstStyle/>
                    <a:p>
                      <a:pPr algn="ctr"/>
                      <a:r>
                        <a:rPr lang="en-US" dirty="0"/>
                        <a:t>24%</a:t>
                      </a:r>
                    </a:p>
                  </a:txBody>
                  <a:tcPr anchor="ctr">
                    <a:solidFill>
                      <a:srgbClr val="FF9900">
                        <a:alpha val="50000"/>
                      </a:srgbClr>
                    </a:solidFill>
                  </a:tcPr>
                </a:tc>
                <a:tc>
                  <a:txBody>
                    <a:bodyPr/>
                    <a:lstStyle/>
                    <a:p>
                      <a:pPr algn="ctr"/>
                      <a:r>
                        <a:rPr lang="en-US" dirty="0"/>
                        <a:t>81%</a:t>
                      </a:r>
                    </a:p>
                  </a:txBody>
                  <a:tcPr anchor="ctr">
                    <a:solidFill>
                      <a:srgbClr val="FF9900">
                        <a:alpha val="50000"/>
                      </a:srgbClr>
                    </a:solidFill>
                  </a:tcPr>
                </a:tc>
                <a:extLst>
                  <a:ext uri="{0D108BD9-81ED-4DB2-BD59-A6C34878D82A}">
                    <a16:rowId xmlns:a16="http://schemas.microsoft.com/office/drawing/2014/main" xmlns="" val="10003"/>
                  </a:ext>
                </a:extLst>
              </a:tr>
              <a:tr h="414350">
                <a:tc>
                  <a:txBody>
                    <a:bodyPr/>
                    <a:lstStyle/>
                    <a:p>
                      <a:pPr algn="ctr"/>
                      <a:r>
                        <a:rPr lang="en-US" b="1" dirty="0"/>
                        <a:t>C</a:t>
                      </a:r>
                    </a:p>
                  </a:txBody>
                  <a:tcPr anchor="ctr">
                    <a:solidFill>
                      <a:srgbClr val="415968">
                        <a:alpha val="50000"/>
                      </a:srgbClr>
                    </a:solidFill>
                  </a:tcPr>
                </a:tc>
                <a:tc>
                  <a:txBody>
                    <a:bodyPr/>
                    <a:lstStyle/>
                    <a:p>
                      <a:pPr algn="ctr"/>
                      <a:r>
                        <a:rPr lang="en-US" dirty="0"/>
                        <a:t>100</a:t>
                      </a:r>
                    </a:p>
                  </a:txBody>
                  <a:tcPr anchor="ctr">
                    <a:solidFill>
                      <a:srgbClr val="415968">
                        <a:alpha val="50000"/>
                      </a:srgbClr>
                    </a:solidFill>
                  </a:tcPr>
                </a:tc>
                <a:tc>
                  <a:txBody>
                    <a:bodyPr/>
                    <a:lstStyle/>
                    <a:p>
                      <a:pPr algn="ctr"/>
                      <a:r>
                        <a:rPr lang="en-US" dirty="0"/>
                        <a:t>10%</a:t>
                      </a:r>
                    </a:p>
                  </a:txBody>
                  <a:tcPr anchor="ctr">
                    <a:solidFill>
                      <a:srgbClr val="415968">
                        <a:alpha val="50000"/>
                      </a:srgbClr>
                    </a:solidFill>
                  </a:tcPr>
                </a:tc>
                <a:tc>
                  <a:txBody>
                    <a:bodyPr/>
                    <a:lstStyle/>
                    <a:p>
                      <a:pPr algn="ctr"/>
                      <a:r>
                        <a:rPr lang="en-US" dirty="0"/>
                        <a:t>72%</a:t>
                      </a:r>
                    </a:p>
                  </a:txBody>
                  <a:tcPr anchor="ctr">
                    <a:solidFill>
                      <a:srgbClr val="415968">
                        <a:alpha val="50000"/>
                      </a:srgbClr>
                    </a:solidFill>
                  </a:tcPr>
                </a:tc>
                <a:tc>
                  <a:txBody>
                    <a:bodyPr/>
                    <a:lstStyle/>
                    <a:p>
                      <a:pPr algn="ctr"/>
                      <a:r>
                        <a:rPr lang="en-US" dirty="0"/>
                        <a:t>8%</a:t>
                      </a:r>
                    </a:p>
                  </a:txBody>
                  <a:tcPr anchor="ctr">
                    <a:solidFill>
                      <a:srgbClr val="415968">
                        <a:alpha val="50000"/>
                      </a:srgbClr>
                    </a:solidFill>
                  </a:tcPr>
                </a:tc>
                <a:tc>
                  <a:txBody>
                    <a:bodyPr/>
                    <a:lstStyle/>
                    <a:p>
                      <a:pPr algn="ctr"/>
                      <a:r>
                        <a:rPr lang="en-US" dirty="0"/>
                        <a:t>10%</a:t>
                      </a:r>
                    </a:p>
                  </a:txBody>
                  <a:tcPr anchor="ctr">
                    <a:solidFill>
                      <a:srgbClr val="415968">
                        <a:alpha val="50000"/>
                      </a:srgbClr>
                    </a:solidFill>
                  </a:tcPr>
                </a:tc>
                <a:tc>
                  <a:txBody>
                    <a:bodyPr/>
                    <a:lstStyle/>
                    <a:p>
                      <a:pPr algn="ctr"/>
                      <a:r>
                        <a:rPr lang="en-US" dirty="0"/>
                        <a:t>85%</a:t>
                      </a:r>
                    </a:p>
                  </a:txBody>
                  <a:tcPr anchor="ctr">
                    <a:solidFill>
                      <a:srgbClr val="415968">
                        <a:alpha val="50000"/>
                      </a:srgbClr>
                    </a:solidFill>
                  </a:tcPr>
                </a:tc>
                <a:tc>
                  <a:txBody>
                    <a:bodyPr/>
                    <a:lstStyle/>
                    <a:p>
                      <a:pPr algn="ctr"/>
                      <a:r>
                        <a:rPr lang="en-US" dirty="0"/>
                        <a:t>72%</a:t>
                      </a:r>
                    </a:p>
                  </a:txBody>
                  <a:tcPr anchor="ctr">
                    <a:solidFill>
                      <a:srgbClr val="415968">
                        <a:alpha val="50000"/>
                      </a:srgbClr>
                    </a:solidFill>
                  </a:tcPr>
                </a:tc>
                <a:tc>
                  <a:txBody>
                    <a:bodyPr/>
                    <a:lstStyle/>
                    <a:p>
                      <a:pPr algn="ctr"/>
                      <a:r>
                        <a:rPr lang="en-US" dirty="0"/>
                        <a:t>68%</a:t>
                      </a:r>
                    </a:p>
                  </a:txBody>
                  <a:tcPr anchor="ctr">
                    <a:solidFill>
                      <a:srgbClr val="415968">
                        <a:alpha val="50000"/>
                      </a:srgbClr>
                    </a:solidFill>
                  </a:tcPr>
                </a:tc>
                <a:extLst>
                  <a:ext uri="{0D108BD9-81ED-4DB2-BD59-A6C34878D82A}">
                    <a16:rowId xmlns:a16="http://schemas.microsoft.com/office/drawing/2014/main" xmlns="" val="10004"/>
                  </a:ext>
                </a:extLst>
              </a:tr>
              <a:tr h="414350">
                <a:tc>
                  <a:txBody>
                    <a:bodyPr/>
                    <a:lstStyle/>
                    <a:p>
                      <a:pPr algn="ctr"/>
                      <a:r>
                        <a:rPr lang="en-US" b="1" dirty="0"/>
                        <a:t>D</a:t>
                      </a:r>
                    </a:p>
                  </a:txBody>
                  <a:tcPr anchor="ctr">
                    <a:solidFill>
                      <a:srgbClr val="FF9900">
                        <a:alpha val="50000"/>
                      </a:srgbClr>
                    </a:solidFill>
                  </a:tcPr>
                </a:tc>
                <a:tc>
                  <a:txBody>
                    <a:bodyPr/>
                    <a:lstStyle/>
                    <a:p>
                      <a:pPr algn="ctr"/>
                      <a:r>
                        <a:rPr lang="en-US" dirty="0"/>
                        <a:t>25</a:t>
                      </a:r>
                    </a:p>
                  </a:txBody>
                  <a:tcPr anchor="ctr">
                    <a:solidFill>
                      <a:srgbClr val="FF9900">
                        <a:alpha val="50000"/>
                      </a:srgbClr>
                    </a:solidFill>
                  </a:tcPr>
                </a:tc>
                <a:tc>
                  <a:txBody>
                    <a:bodyPr/>
                    <a:lstStyle/>
                    <a:p>
                      <a:pPr algn="ctr"/>
                      <a:r>
                        <a:rPr lang="en-US" dirty="0"/>
                        <a:t>0%</a:t>
                      </a:r>
                    </a:p>
                  </a:txBody>
                  <a:tcPr anchor="ctr">
                    <a:solidFill>
                      <a:srgbClr val="FF9900">
                        <a:alpha val="50000"/>
                      </a:srgbClr>
                    </a:solidFill>
                  </a:tcPr>
                </a:tc>
                <a:tc>
                  <a:txBody>
                    <a:bodyPr/>
                    <a:lstStyle/>
                    <a:p>
                      <a:pPr algn="ctr"/>
                      <a:r>
                        <a:rPr lang="en-US" dirty="0"/>
                        <a:t>100%</a:t>
                      </a:r>
                    </a:p>
                  </a:txBody>
                  <a:tcPr anchor="ctr">
                    <a:solidFill>
                      <a:srgbClr val="FF9900">
                        <a:alpha val="50000"/>
                      </a:srgbClr>
                    </a:solidFill>
                  </a:tcPr>
                </a:tc>
                <a:tc>
                  <a:txBody>
                    <a:bodyPr/>
                    <a:lstStyle/>
                    <a:p>
                      <a:pPr algn="ctr"/>
                      <a:r>
                        <a:rPr lang="en-US" dirty="0"/>
                        <a:t>0%</a:t>
                      </a:r>
                    </a:p>
                  </a:txBody>
                  <a:tcPr anchor="ctr">
                    <a:solidFill>
                      <a:srgbClr val="FF9900">
                        <a:alpha val="50000"/>
                      </a:srgbClr>
                    </a:solidFill>
                  </a:tcPr>
                </a:tc>
                <a:tc>
                  <a:txBody>
                    <a:bodyPr/>
                    <a:lstStyle/>
                    <a:p>
                      <a:pPr algn="ctr"/>
                      <a:r>
                        <a:rPr lang="en-US" dirty="0"/>
                        <a:t>0%</a:t>
                      </a:r>
                    </a:p>
                  </a:txBody>
                  <a:tcPr anchor="ctr">
                    <a:solidFill>
                      <a:srgbClr val="FF9900">
                        <a:alpha val="50000"/>
                      </a:srgbClr>
                    </a:solidFill>
                  </a:tcPr>
                </a:tc>
                <a:tc>
                  <a:txBody>
                    <a:bodyPr/>
                    <a:lstStyle/>
                    <a:p>
                      <a:pPr algn="ctr"/>
                      <a:r>
                        <a:rPr lang="en-US" dirty="0"/>
                        <a:t>100%</a:t>
                      </a:r>
                    </a:p>
                  </a:txBody>
                  <a:tcPr anchor="ctr">
                    <a:solidFill>
                      <a:srgbClr val="FF9900">
                        <a:alpha val="50000"/>
                      </a:srgbClr>
                    </a:solidFill>
                  </a:tcPr>
                </a:tc>
                <a:tc>
                  <a:txBody>
                    <a:bodyPr/>
                    <a:lstStyle/>
                    <a:p>
                      <a:pPr algn="ctr"/>
                      <a:r>
                        <a:rPr lang="en-US" dirty="0"/>
                        <a:t>39%</a:t>
                      </a:r>
                    </a:p>
                  </a:txBody>
                  <a:tcPr anchor="ctr">
                    <a:solidFill>
                      <a:srgbClr val="FF9900">
                        <a:alpha val="50000"/>
                      </a:srgbClr>
                    </a:solidFill>
                  </a:tcPr>
                </a:tc>
                <a:tc>
                  <a:txBody>
                    <a:bodyPr/>
                    <a:lstStyle/>
                    <a:p>
                      <a:pPr algn="ctr"/>
                      <a:r>
                        <a:rPr lang="en-US" dirty="0"/>
                        <a:t>32%</a:t>
                      </a:r>
                    </a:p>
                  </a:txBody>
                  <a:tcPr anchor="ctr">
                    <a:solidFill>
                      <a:srgbClr val="FF9900">
                        <a:alpha val="50000"/>
                      </a:srgbClr>
                    </a:solidFill>
                  </a:tcPr>
                </a:tc>
                <a:extLst>
                  <a:ext uri="{0D108BD9-81ED-4DB2-BD59-A6C34878D82A}">
                    <a16:rowId xmlns:a16="http://schemas.microsoft.com/office/drawing/2014/main" xmlns="" val="10005"/>
                  </a:ext>
                </a:extLst>
              </a:tr>
              <a:tr h="414350">
                <a:tc>
                  <a:txBody>
                    <a:bodyPr/>
                    <a:lstStyle/>
                    <a:p>
                      <a:pPr algn="ctr"/>
                      <a:r>
                        <a:rPr lang="en-US" b="1" dirty="0"/>
                        <a:t>E</a:t>
                      </a:r>
                    </a:p>
                  </a:txBody>
                  <a:tcPr anchor="ctr">
                    <a:solidFill>
                      <a:srgbClr val="415968">
                        <a:alpha val="50000"/>
                      </a:srgbClr>
                    </a:solidFill>
                  </a:tcPr>
                </a:tc>
                <a:tc>
                  <a:txBody>
                    <a:bodyPr/>
                    <a:lstStyle/>
                    <a:p>
                      <a:pPr algn="ctr"/>
                      <a:r>
                        <a:rPr lang="en-US" dirty="0"/>
                        <a:t>135</a:t>
                      </a:r>
                    </a:p>
                  </a:txBody>
                  <a:tcPr anchor="ctr">
                    <a:solidFill>
                      <a:srgbClr val="415968">
                        <a:alpha val="50000"/>
                      </a:srgbClr>
                    </a:solidFill>
                  </a:tcPr>
                </a:tc>
                <a:tc>
                  <a:txBody>
                    <a:bodyPr/>
                    <a:lstStyle/>
                    <a:p>
                      <a:pPr algn="ctr"/>
                      <a:r>
                        <a:rPr lang="en-US" dirty="0"/>
                        <a:t>10%</a:t>
                      </a:r>
                    </a:p>
                  </a:txBody>
                  <a:tcPr anchor="ctr">
                    <a:solidFill>
                      <a:srgbClr val="415968">
                        <a:alpha val="50000"/>
                      </a:srgbClr>
                    </a:solidFill>
                  </a:tcPr>
                </a:tc>
                <a:tc>
                  <a:txBody>
                    <a:bodyPr/>
                    <a:lstStyle/>
                    <a:p>
                      <a:pPr algn="ctr"/>
                      <a:r>
                        <a:rPr lang="en-US" dirty="0"/>
                        <a:t>70%</a:t>
                      </a:r>
                    </a:p>
                  </a:txBody>
                  <a:tcPr anchor="ctr">
                    <a:solidFill>
                      <a:srgbClr val="415968">
                        <a:alpha val="50000"/>
                      </a:srgbClr>
                    </a:solidFill>
                  </a:tcPr>
                </a:tc>
                <a:tc>
                  <a:txBody>
                    <a:bodyPr/>
                    <a:lstStyle/>
                    <a:p>
                      <a:pPr algn="ctr"/>
                      <a:r>
                        <a:rPr lang="en-US" dirty="0"/>
                        <a:t>20%</a:t>
                      </a:r>
                    </a:p>
                  </a:txBody>
                  <a:tcPr anchor="ctr">
                    <a:solidFill>
                      <a:srgbClr val="415968">
                        <a:alpha val="50000"/>
                      </a:srgbClr>
                    </a:solidFill>
                  </a:tcPr>
                </a:tc>
                <a:tc>
                  <a:txBody>
                    <a:bodyPr/>
                    <a:lstStyle/>
                    <a:p>
                      <a:pPr algn="ctr"/>
                      <a:r>
                        <a:rPr lang="en-US" dirty="0"/>
                        <a:t>0%</a:t>
                      </a:r>
                    </a:p>
                  </a:txBody>
                  <a:tcPr anchor="ctr">
                    <a:solidFill>
                      <a:srgbClr val="415968">
                        <a:alpha val="50000"/>
                      </a:srgbClr>
                    </a:solidFill>
                  </a:tcPr>
                </a:tc>
                <a:tc>
                  <a:txBody>
                    <a:bodyPr/>
                    <a:lstStyle/>
                    <a:p>
                      <a:pPr algn="ctr"/>
                      <a:r>
                        <a:rPr lang="en-US" dirty="0"/>
                        <a:t>81%</a:t>
                      </a:r>
                    </a:p>
                  </a:txBody>
                  <a:tcPr anchor="ctr">
                    <a:solidFill>
                      <a:srgbClr val="415968">
                        <a:alpha val="50000"/>
                      </a:srgbClr>
                    </a:solidFill>
                  </a:tcPr>
                </a:tc>
                <a:tc>
                  <a:txBody>
                    <a:bodyPr/>
                    <a:lstStyle/>
                    <a:p>
                      <a:pPr algn="ctr"/>
                      <a:r>
                        <a:rPr lang="en-US" dirty="0"/>
                        <a:t>91%</a:t>
                      </a:r>
                    </a:p>
                  </a:txBody>
                  <a:tcPr anchor="ctr">
                    <a:solidFill>
                      <a:srgbClr val="415968">
                        <a:alpha val="50000"/>
                      </a:srgbClr>
                    </a:solidFill>
                  </a:tcPr>
                </a:tc>
                <a:tc>
                  <a:txBody>
                    <a:bodyPr/>
                    <a:lstStyle/>
                    <a:p>
                      <a:pPr algn="ctr"/>
                      <a:r>
                        <a:rPr lang="en-US" dirty="0"/>
                        <a:t>75%</a:t>
                      </a:r>
                    </a:p>
                  </a:txBody>
                  <a:tcPr anchor="ctr">
                    <a:solidFill>
                      <a:srgbClr val="415968">
                        <a:alpha val="50000"/>
                      </a:srgbClr>
                    </a:solidFill>
                  </a:tcPr>
                </a:tc>
                <a:extLst>
                  <a:ext uri="{0D108BD9-81ED-4DB2-BD59-A6C34878D82A}">
                    <a16:rowId xmlns:a16="http://schemas.microsoft.com/office/drawing/2014/main" xmlns="" val="10006"/>
                  </a:ext>
                </a:extLst>
              </a:tr>
              <a:tr h="414350">
                <a:tc>
                  <a:txBody>
                    <a:bodyPr/>
                    <a:lstStyle/>
                    <a:p>
                      <a:pPr algn="ctr"/>
                      <a:r>
                        <a:rPr lang="en-US" b="1" dirty="0"/>
                        <a:t>F</a:t>
                      </a:r>
                    </a:p>
                  </a:txBody>
                  <a:tcPr anchor="ctr">
                    <a:solidFill>
                      <a:srgbClr val="FF9900">
                        <a:alpha val="50000"/>
                      </a:srgbClr>
                    </a:solidFill>
                  </a:tcPr>
                </a:tc>
                <a:tc>
                  <a:txBody>
                    <a:bodyPr/>
                    <a:lstStyle/>
                    <a:p>
                      <a:pPr algn="ctr"/>
                      <a:r>
                        <a:rPr lang="en-US" dirty="0"/>
                        <a:t>150</a:t>
                      </a:r>
                    </a:p>
                  </a:txBody>
                  <a:tcPr anchor="ctr">
                    <a:solidFill>
                      <a:srgbClr val="FF9900">
                        <a:alpha val="50000"/>
                      </a:srgbClr>
                    </a:solidFill>
                  </a:tcPr>
                </a:tc>
                <a:tc>
                  <a:txBody>
                    <a:bodyPr/>
                    <a:lstStyle/>
                    <a:p>
                      <a:pPr algn="ctr"/>
                      <a:r>
                        <a:rPr lang="en-US" dirty="0"/>
                        <a:t>8%</a:t>
                      </a:r>
                    </a:p>
                  </a:txBody>
                  <a:tcPr anchor="ctr">
                    <a:solidFill>
                      <a:srgbClr val="FF9900">
                        <a:alpha val="50000"/>
                      </a:srgbClr>
                    </a:solidFill>
                  </a:tcPr>
                </a:tc>
                <a:tc>
                  <a:txBody>
                    <a:bodyPr/>
                    <a:lstStyle/>
                    <a:p>
                      <a:pPr algn="ctr"/>
                      <a:r>
                        <a:rPr lang="en-US" dirty="0"/>
                        <a:t>81%</a:t>
                      </a:r>
                    </a:p>
                  </a:txBody>
                  <a:tcPr anchor="ctr">
                    <a:solidFill>
                      <a:srgbClr val="FF9900">
                        <a:alpha val="50000"/>
                      </a:srgbClr>
                    </a:solidFill>
                  </a:tcPr>
                </a:tc>
                <a:tc>
                  <a:txBody>
                    <a:bodyPr/>
                    <a:lstStyle/>
                    <a:p>
                      <a:pPr algn="ctr"/>
                      <a:r>
                        <a:rPr lang="en-US" dirty="0"/>
                        <a:t>11%</a:t>
                      </a:r>
                    </a:p>
                  </a:txBody>
                  <a:tcPr anchor="ctr">
                    <a:solidFill>
                      <a:srgbClr val="FF9900">
                        <a:alpha val="50000"/>
                      </a:srgbClr>
                    </a:solidFill>
                  </a:tcPr>
                </a:tc>
                <a:tc>
                  <a:txBody>
                    <a:bodyPr/>
                    <a:lstStyle/>
                    <a:p>
                      <a:pPr algn="ctr"/>
                      <a:r>
                        <a:rPr lang="en-US" dirty="0"/>
                        <a:t>0%</a:t>
                      </a:r>
                    </a:p>
                  </a:txBody>
                  <a:tcPr anchor="ctr">
                    <a:solidFill>
                      <a:srgbClr val="FF9900">
                        <a:alpha val="50000"/>
                      </a:srgbClr>
                    </a:solidFill>
                  </a:tcPr>
                </a:tc>
                <a:tc>
                  <a:txBody>
                    <a:bodyPr/>
                    <a:lstStyle/>
                    <a:p>
                      <a:pPr algn="ctr"/>
                      <a:r>
                        <a:rPr lang="en-US" dirty="0"/>
                        <a:t>90%</a:t>
                      </a:r>
                    </a:p>
                  </a:txBody>
                  <a:tcPr anchor="ctr">
                    <a:solidFill>
                      <a:srgbClr val="FF9900">
                        <a:alpha val="50000"/>
                      </a:srgbClr>
                    </a:solidFill>
                  </a:tcPr>
                </a:tc>
                <a:tc>
                  <a:txBody>
                    <a:bodyPr/>
                    <a:lstStyle/>
                    <a:p>
                      <a:pPr algn="ctr"/>
                      <a:r>
                        <a:rPr lang="en-US" dirty="0"/>
                        <a:t>44%</a:t>
                      </a:r>
                    </a:p>
                  </a:txBody>
                  <a:tcPr anchor="ctr">
                    <a:solidFill>
                      <a:srgbClr val="FF9900">
                        <a:alpha val="50000"/>
                      </a:srgbClr>
                    </a:solidFill>
                  </a:tcPr>
                </a:tc>
                <a:tc>
                  <a:txBody>
                    <a:bodyPr/>
                    <a:lstStyle/>
                    <a:p>
                      <a:pPr algn="ctr"/>
                      <a:r>
                        <a:rPr lang="en-US" dirty="0"/>
                        <a:t>40%</a:t>
                      </a:r>
                    </a:p>
                  </a:txBody>
                  <a:tcPr anchor="ctr">
                    <a:solidFill>
                      <a:srgbClr val="FF9900">
                        <a:alpha val="50000"/>
                      </a:srgbClr>
                    </a:solidFill>
                  </a:tcPr>
                </a:tc>
                <a:extLst>
                  <a:ext uri="{0D108BD9-81ED-4DB2-BD59-A6C34878D82A}">
                    <a16:rowId xmlns:a16="http://schemas.microsoft.com/office/drawing/2014/main" xmlns="" val="10007"/>
                  </a:ext>
                </a:extLst>
              </a:tr>
              <a:tr h="414350">
                <a:tc>
                  <a:txBody>
                    <a:bodyPr/>
                    <a:lstStyle/>
                    <a:p>
                      <a:pPr algn="ctr"/>
                      <a:r>
                        <a:rPr lang="en-US" b="1" dirty="0"/>
                        <a:t>G</a:t>
                      </a:r>
                    </a:p>
                  </a:txBody>
                  <a:tcPr anchor="ctr">
                    <a:solidFill>
                      <a:srgbClr val="415968">
                        <a:alpha val="50000"/>
                      </a:srgbClr>
                    </a:solidFill>
                  </a:tcPr>
                </a:tc>
                <a:tc>
                  <a:txBody>
                    <a:bodyPr/>
                    <a:lstStyle/>
                    <a:p>
                      <a:pPr algn="ctr"/>
                      <a:r>
                        <a:rPr lang="en-US" dirty="0"/>
                        <a:t>75</a:t>
                      </a:r>
                    </a:p>
                  </a:txBody>
                  <a:tcPr anchor="ctr">
                    <a:solidFill>
                      <a:srgbClr val="415968">
                        <a:alpha val="50000"/>
                      </a:srgbClr>
                    </a:solidFill>
                  </a:tcPr>
                </a:tc>
                <a:tc>
                  <a:txBody>
                    <a:bodyPr/>
                    <a:lstStyle/>
                    <a:p>
                      <a:pPr algn="ctr"/>
                      <a:r>
                        <a:rPr lang="en-US" dirty="0"/>
                        <a:t>15%</a:t>
                      </a:r>
                    </a:p>
                  </a:txBody>
                  <a:tcPr anchor="ctr">
                    <a:solidFill>
                      <a:srgbClr val="415968">
                        <a:alpha val="50000"/>
                      </a:srgbClr>
                    </a:solidFill>
                  </a:tcPr>
                </a:tc>
                <a:tc>
                  <a:txBody>
                    <a:bodyPr/>
                    <a:lstStyle/>
                    <a:p>
                      <a:pPr algn="ctr"/>
                      <a:r>
                        <a:rPr lang="en-US" dirty="0"/>
                        <a:t>78%</a:t>
                      </a:r>
                    </a:p>
                  </a:txBody>
                  <a:tcPr anchor="ctr">
                    <a:solidFill>
                      <a:srgbClr val="415968">
                        <a:alpha val="50000"/>
                      </a:srgbClr>
                    </a:solidFill>
                  </a:tcPr>
                </a:tc>
                <a:tc>
                  <a:txBody>
                    <a:bodyPr/>
                    <a:lstStyle/>
                    <a:p>
                      <a:pPr algn="ctr"/>
                      <a:r>
                        <a:rPr lang="en-US" dirty="0"/>
                        <a:t>7%</a:t>
                      </a:r>
                    </a:p>
                  </a:txBody>
                  <a:tcPr anchor="ctr">
                    <a:solidFill>
                      <a:srgbClr val="415968">
                        <a:alpha val="50000"/>
                      </a:srgbClr>
                    </a:solidFill>
                  </a:tcPr>
                </a:tc>
                <a:tc>
                  <a:txBody>
                    <a:bodyPr/>
                    <a:lstStyle/>
                    <a:p>
                      <a:pPr algn="ctr"/>
                      <a:r>
                        <a:rPr lang="en-US" dirty="0"/>
                        <a:t>0%</a:t>
                      </a:r>
                    </a:p>
                  </a:txBody>
                  <a:tcPr anchor="ctr">
                    <a:solidFill>
                      <a:srgbClr val="415968">
                        <a:alpha val="50000"/>
                      </a:srgbClr>
                    </a:solidFill>
                  </a:tcPr>
                </a:tc>
                <a:tc>
                  <a:txBody>
                    <a:bodyPr/>
                    <a:lstStyle/>
                    <a:p>
                      <a:pPr algn="ctr"/>
                      <a:r>
                        <a:rPr lang="en-US" dirty="0"/>
                        <a:t>85%</a:t>
                      </a:r>
                    </a:p>
                  </a:txBody>
                  <a:tcPr anchor="ctr">
                    <a:solidFill>
                      <a:srgbClr val="415968">
                        <a:alpha val="50000"/>
                      </a:srgbClr>
                    </a:solidFill>
                  </a:tcPr>
                </a:tc>
                <a:tc>
                  <a:txBody>
                    <a:bodyPr/>
                    <a:lstStyle/>
                    <a:p>
                      <a:pPr algn="ctr"/>
                      <a:r>
                        <a:rPr lang="en-US" dirty="0"/>
                        <a:t>70%</a:t>
                      </a:r>
                    </a:p>
                  </a:txBody>
                  <a:tcPr anchor="ctr">
                    <a:solidFill>
                      <a:srgbClr val="415968">
                        <a:alpha val="50000"/>
                      </a:srgbClr>
                    </a:solidFill>
                  </a:tcPr>
                </a:tc>
                <a:tc>
                  <a:txBody>
                    <a:bodyPr/>
                    <a:lstStyle/>
                    <a:p>
                      <a:pPr algn="ctr"/>
                      <a:r>
                        <a:rPr lang="en-US" dirty="0"/>
                        <a:t>45%</a:t>
                      </a:r>
                    </a:p>
                  </a:txBody>
                  <a:tcPr anchor="ctr">
                    <a:solidFill>
                      <a:srgbClr val="415968">
                        <a:alpha val="50000"/>
                      </a:srgbClr>
                    </a:solidFill>
                  </a:tcPr>
                </a:tc>
                <a:extLst>
                  <a:ext uri="{0D108BD9-81ED-4DB2-BD59-A6C34878D82A}">
                    <a16:rowId xmlns:a16="http://schemas.microsoft.com/office/drawing/2014/main" xmlns="" val="10008"/>
                  </a:ext>
                </a:extLst>
              </a:tr>
              <a:tr h="414350">
                <a:tc>
                  <a:txBody>
                    <a:bodyPr/>
                    <a:lstStyle/>
                    <a:p>
                      <a:pPr algn="ctr"/>
                      <a:r>
                        <a:rPr lang="en-US" b="1" dirty="0"/>
                        <a:t>H</a:t>
                      </a:r>
                    </a:p>
                  </a:txBody>
                  <a:tcPr anchor="ctr">
                    <a:solidFill>
                      <a:srgbClr val="FF9900">
                        <a:alpha val="50000"/>
                      </a:srgbClr>
                    </a:solidFill>
                  </a:tcPr>
                </a:tc>
                <a:tc>
                  <a:txBody>
                    <a:bodyPr/>
                    <a:lstStyle/>
                    <a:p>
                      <a:pPr algn="ctr"/>
                      <a:r>
                        <a:rPr lang="en-US" dirty="0"/>
                        <a:t>82</a:t>
                      </a:r>
                    </a:p>
                  </a:txBody>
                  <a:tcPr anchor="ctr">
                    <a:solidFill>
                      <a:srgbClr val="FF9900">
                        <a:alpha val="50000"/>
                      </a:srgbClr>
                    </a:solidFill>
                  </a:tcPr>
                </a:tc>
                <a:tc>
                  <a:txBody>
                    <a:bodyPr/>
                    <a:lstStyle/>
                    <a:p>
                      <a:pPr algn="ctr"/>
                      <a:r>
                        <a:rPr lang="en-US" dirty="0"/>
                        <a:t>7%</a:t>
                      </a:r>
                    </a:p>
                  </a:txBody>
                  <a:tcPr anchor="ctr">
                    <a:solidFill>
                      <a:srgbClr val="FF9900">
                        <a:alpha val="50000"/>
                      </a:srgbClr>
                    </a:solidFill>
                  </a:tcPr>
                </a:tc>
                <a:tc>
                  <a:txBody>
                    <a:bodyPr/>
                    <a:lstStyle/>
                    <a:p>
                      <a:pPr algn="ctr"/>
                      <a:r>
                        <a:rPr lang="en-US" dirty="0"/>
                        <a:t>86%</a:t>
                      </a:r>
                    </a:p>
                  </a:txBody>
                  <a:tcPr anchor="ctr">
                    <a:solidFill>
                      <a:srgbClr val="FF9900">
                        <a:alpha val="50000"/>
                      </a:srgbClr>
                    </a:solidFill>
                  </a:tcPr>
                </a:tc>
                <a:tc>
                  <a:txBody>
                    <a:bodyPr/>
                    <a:lstStyle/>
                    <a:p>
                      <a:pPr algn="ctr"/>
                      <a:r>
                        <a:rPr lang="en-US" dirty="0"/>
                        <a:t>7%</a:t>
                      </a:r>
                    </a:p>
                  </a:txBody>
                  <a:tcPr anchor="ctr">
                    <a:solidFill>
                      <a:srgbClr val="FF9900">
                        <a:alpha val="50000"/>
                      </a:srgbClr>
                    </a:solidFill>
                  </a:tcPr>
                </a:tc>
                <a:tc>
                  <a:txBody>
                    <a:bodyPr/>
                    <a:lstStyle/>
                    <a:p>
                      <a:pPr algn="ctr"/>
                      <a:r>
                        <a:rPr lang="en-US" dirty="0"/>
                        <a:t>20%</a:t>
                      </a:r>
                    </a:p>
                  </a:txBody>
                  <a:tcPr anchor="ctr">
                    <a:solidFill>
                      <a:srgbClr val="FF9900">
                        <a:alpha val="50000"/>
                      </a:srgbClr>
                    </a:solidFill>
                  </a:tcPr>
                </a:tc>
                <a:tc>
                  <a:txBody>
                    <a:bodyPr/>
                    <a:lstStyle/>
                    <a:p>
                      <a:pPr algn="ctr"/>
                      <a:r>
                        <a:rPr lang="en-US" dirty="0"/>
                        <a:t>18%</a:t>
                      </a:r>
                    </a:p>
                  </a:txBody>
                  <a:tcPr anchor="ctr">
                    <a:solidFill>
                      <a:srgbClr val="FF9900">
                        <a:alpha val="50000"/>
                      </a:srgbClr>
                    </a:solidFill>
                  </a:tcPr>
                </a:tc>
                <a:tc>
                  <a:txBody>
                    <a:bodyPr/>
                    <a:lstStyle/>
                    <a:p>
                      <a:pPr algn="ctr"/>
                      <a:r>
                        <a:rPr lang="en-US" dirty="0"/>
                        <a:t>15%</a:t>
                      </a:r>
                    </a:p>
                  </a:txBody>
                  <a:tcPr anchor="ctr">
                    <a:solidFill>
                      <a:srgbClr val="FF9900">
                        <a:alpha val="50000"/>
                      </a:srgbClr>
                    </a:solidFill>
                  </a:tcPr>
                </a:tc>
                <a:tc>
                  <a:txBody>
                    <a:bodyPr/>
                    <a:lstStyle/>
                    <a:p>
                      <a:pPr algn="ctr"/>
                      <a:r>
                        <a:rPr lang="en-US" dirty="0"/>
                        <a:t>84%</a:t>
                      </a:r>
                    </a:p>
                  </a:txBody>
                  <a:tcPr anchor="ctr">
                    <a:solidFill>
                      <a:srgbClr val="FF9900">
                        <a:alpha val="50000"/>
                      </a:srgbClr>
                    </a:solidFill>
                  </a:tcPr>
                </a:tc>
                <a:extLst>
                  <a:ext uri="{0D108BD9-81ED-4DB2-BD59-A6C34878D82A}">
                    <a16:rowId xmlns:a16="http://schemas.microsoft.com/office/drawing/2014/main" xmlns="" val="10009"/>
                  </a:ext>
                </a:extLst>
              </a:tr>
              <a:tr h="414350">
                <a:tc>
                  <a:txBody>
                    <a:bodyPr/>
                    <a:lstStyle/>
                    <a:p>
                      <a:pPr algn="ctr"/>
                      <a:r>
                        <a:rPr lang="en-US" b="1" dirty="0"/>
                        <a:t>I</a:t>
                      </a:r>
                    </a:p>
                  </a:txBody>
                  <a:tcPr anchor="ctr">
                    <a:solidFill>
                      <a:srgbClr val="415968">
                        <a:alpha val="50000"/>
                      </a:srgbClr>
                    </a:solidFill>
                  </a:tcPr>
                </a:tc>
                <a:tc>
                  <a:txBody>
                    <a:bodyPr/>
                    <a:lstStyle/>
                    <a:p>
                      <a:pPr algn="ctr"/>
                      <a:r>
                        <a:rPr lang="en-US" dirty="0"/>
                        <a:t>150</a:t>
                      </a:r>
                    </a:p>
                  </a:txBody>
                  <a:tcPr anchor="ctr">
                    <a:solidFill>
                      <a:srgbClr val="415968">
                        <a:alpha val="50000"/>
                      </a:srgbClr>
                    </a:solidFill>
                  </a:tcPr>
                </a:tc>
                <a:tc>
                  <a:txBody>
                    <a:bodyPr/>
                    <a:lstStyle/>
                    <a:p>
                      <a:pPr algn="ctr"/>
                      <a:r>
                        <a:rPr lang="en-US" dirty="0"/>
                        <a:t>25%</a:t>
                      </a:r>
                    </a:p>
                  </a:txBody>
                  <a:tcPr anchor="ctr">
                    <a:solidFill>
                      <a:srgbClr val="415968">
                        <a:alpha val="50000"/>
                      </a:srgbClr>
                    </a:solidFill>
                  </a:tcPr>
                </a:tc>
                <a:tc>
                  <a:txBody>
                    <a:bodyPr/>
                    <a:lstStyle/>
                    <a:p>
                      <a:pPr algn="ctr"/>
                      <a:r>
                        <a:rPr lang="en-US" dirty="0"/>
                        <a:t>70%</a:t>
                      </a:r>
                    </a:p>
                  </a:txBody>
                  <a:tcPr anchor="ctr">
                    <a:solidFill>
                      <a:srgbClr val="415968">
                        <a:alpha val="50000"/>
                      </a:srgbClr>
                    </a:solidFill>
                  </a:tcPr>
                </a:tc>
                <a:tc>
                  <a:txBody>
                    <a:bodyPr/>
                    <a:lstStyle/>
                    <a:p>
                      <a:pPr algn="ctr"/>
                      <a:r>
                        <a:rPr lang="en-US" dirty="0"/>
                        <a:t>4%</a:t>
                      </a:r>
                    </a:p>
                  </a:txBody>
                  <a:tcPr anchor="ctr">
                    <a:solidFill>
                      <a:srgbClr val="415968">
                        <a:alpha val="50000"/>
                      </a:srgbClr>
                    </a:solidFill>
                  </a:tcPr>
                </a:tc>
                <a:tc>
                  <a:txBody>
                    <a:bodyPr/>
                    <a:lstStyle/>
                    <a:p>
                      <a:pPr algn="ctr"/>
                      <a:r>
                        <a:rPr lang="en-US" dirty="0"/>
                        <a:t>1%</a:t>
                      </a:r>
                    </a:p>
                  </a:txBody>
                  <a:tcPr anchor="ctr">
                    <a:solidFill>
                      <a:srgbClr val="415968">
                        <a:alpha val="50000"/>
                      </a:srgbClr>
                    </a:solidFill>
                  </a:tcPr>
                </a:tc>
                <a:tc>
                  <a:txBody>
                    <a:bodyPr/>
                    <a:lstStyle/>
                    <a:p>
                      <a:pPr algn="ctr"/>
                      <a:r>
                        <a:rPr lang="en-US" dirty="0"/>
                        <a:t>67%</a:t>
                      </a:r>
                    </a:p>
                  </a:txBody>
                  <a:tcPr anchor="ctr">
                    <a:solidFill>
                      <a:srgbClr val="415968">
                        <a:alpha val="50000"/>
                      </a:srgbClr>
                    </a:solidFill>
                  </a:tcPr>
                </a:tc>
                <a:tc>
                  <a:txBody>
                    <a:bodyPr/>
                    <a:lstStyle/>
                    <a:p>
                      <a:pPr algn="ctr"/>
                      <a:r>
                        <a:rPr lang="en-US" dirty="0"/>
                        <a:t>60%</a:t>
                      </a:r>
                    </a:p>
                  </a:txBody>
                  <a:tcPr anchor="ctr">
                    <a:solidFill>
                      <a:srgbClr val="415968">
                        <a:alpha val="50000"/>
                      </a:srgbClr>
                    </a:solidFill>
                  </a:tcPr>
                </a:tc>
                <a:tc>
                  <a:txBody>
                    <a:bodyPr/>
                    <a:lstStyle/>
                    <a:p>
                      <a:pPr algn="ctr"/>
                      <a:r>
                        <a:rPr lang="en-US" dirty="0"/>
                        <a:t>50%</a:t>
                      </a:r>
                    </a:p>
                  </a:txBody>
                  <a:tcPr anchor="ctr">
                    <a:solidFill>
                      <a:srgbClr val="415968">
                        <a:alpha val="50000"/>
                      </a:srgbClr>
                    </a:solidFill>
                  </a:tcPr>
                </a:tc>
                <a:extLst>
                  <a:ext uri="{0D108BD9-81ED-4DB2-BD59-A6C34878D82A}">
                    <a16:rowId xmlns:a16="http://schemas.microsoft.com/office/drawing/2014/main" xmlns="" val="10010"/>
                  </a:ext>
                </a:extLst>
              </a:tr>
              <a:tr h="414350">
                <a:tc>
                  <a:txBody>
                    <a:bodyPr/>
                    <a:lstStyle/>
                    <a:p>
                      <a:pPr algn="ctr"/>
                      <a:r>
                        <a:rPr lang="en-US" b="1" dirty="0"/>
                        <a:t>J</a:t>
                      </a:r>
                    </a:p>
                  </a:txBody>
                  <a:tcPr anchor="ctr">
                    <a:solidFill>
                      <a:srgbClr val="FF9900">
                        <a:alpha val="50000"/>
                      </a:srgbClr>
                    </a:solidFill>
                  </a:tcPr>
                </a:tc>
                <a:tc>
                  <a:txBody>
                    <a:bodyPr/>
                    <a:lstStyle/>
                    <a:p>
                      <a:pPr algn="ctr"/>
                      <a:r>
                        <a:rPr lang="en-US" dirty="0"/>
                        <a:t>50</a:t>
                      </a:r>
                    </a:p>
                  </a:txBody>
                  <a:tcPr anchor="ctr">
                    <a:solidFill>
                      <a:srgbClr val="FF9900">
                        <a:alpha val="50000"/>
                      </a:srgbClr>
                    </a:solidFill>
                  </a:tcPr>
                </a:tc>
                <a:tc>
                  <a:txBody>
                    <a:bodyPr/>
                    <a:lstStyle/>
                    <a:p>
                      <a:pPr algn="ctr"/>
                      <a:r>
                        <a:rPr lang="en-US" dirty="0"/>
                        <a:t>80%</a:t>
                      </a:r>
                    </a:p>
                  </a:txBody>
                  <a:tcPr anchor="ctr">
                    <a:solidFill>
                      <a:srgbClr val="FF9900">
                        <a:alpha val="50000"/>
                      </a:srgbClr>
                    </a:solidFill>
                  </a:tcPr>
                </a:tc>
                <a:tc>
                  <a:txBody>
                    <a:bodyPr/>
                    <a:lstStyle/>
                    <a:p>
                      <a:pPr algn="ctr"/>
                      <a:r>
                        <a:rPr lang="en-US" dirty="0"/>
                        <a:t>10%</a:t>
                      </a:r>
                    </a:p>
                  </a:txBody>
                  <a:tcPr anchor="ctr">
                    <a:solidFill>
                      <a:srgbClr val="FF9900">
                        <a:alpha val="50000"/>
                      </a:srgbClr>
                    </a:solidFill>
                  </a:tcPr>
                </a:tc>
                <a:tc>
                  <a:txBody>
                    <a:bodyPr/>
                    <a:lstStyle/>
                    <a:p>
                      <a:pPr algn="ctr"/>
                      <a:r>
                        <a:rPr lang="en-US" dirty="0"/>
                        <a:t>10%</a:t>
                      </a:r>
                    </a:p>
                  </a:txBody>
                  <a:tcPr anchor="ctr">
                    <a:solidFill>
                      <a:srgbClr val="FF9900">
                        <a:alpha val="50000"/>
                      </a:srgbClr>
                    </a:solidFill>
                  </a:tcPr>
                </a:tc>
                <a:tc>
                  <a:txBody>
                    <a:bodyPr/>
                    <a:lstStyle/>
                    <a:p>
                      <a:pPr algn="ctr"/>
                      <a:r>
                        <a:rPr lang="en-US" dirty="0"/>
                        <a:t>0%</a:t>
                      </a:r>
                    </a:p>
                  </a:txBody>
                  <a:tcPr anchor="ctr">
                    <a:solidFill>
                      <a:srgbClr val="FF9900">
                        <a:alpha val="50000"/>
                      </a:srgbClr>
                    </a:solidFill>
                  </a:tcPr>
                </a:tc>
                <a:tc>
                  <a:txBody>
                    <a:bodyPr/>
                    <a:lstStyle/>
                    <a:p>
                      <a:pPr algn="ctr"/>
                      <a:r>
                        <a:rPr lang="en-US" dirty="0"/>
                        <a:t>15%</a:t>
                      </a:r>
                    </a:p>
                  </a:txBody>
                  <a:tcPr anchor="ctr">
                    <a:solidFill>
                      <a:srgbClr val="FF9900">
                        <a:alpha val="50000"/>
                      </a:srgbClr>
                    </a:solidFill>
                  </a:tcPr>
                </a:tc>
                <a:tc>
                  <a:txBody>
                    <a:bodyPr/>
                    <a:lstStyle/>
                    <a:p>
                      <a:pPr algn="ctr"/>
                      <a:r>
                        <a:rPr lang="en-US" dirty="0"/>
                        <a:t>5%</a:t>
                      </a:r>
                    </a:p>
                  </a:txBody>
                  <a:tcPr anchor="ctr">
                    <a:solidFill>
                      <a:srgbClr val="FF9900">
                        <a:alpha val="50000"/>
                      </a:srgbClr>
                    </a:solidFill>
                  </a:tcPr>
                </a:tc>
                <a:tc>
                  <a:txBody>
                    <a:bodyPr/>
                    <a:lstStyle/>
                    <a:p>
                      <a:pPr algn="ctr"/>
                      <a:r>
                        <a:rPr lang="en-US" dirty="0"/>
                        <a:t>97%</a:t>
                      </a:r>
                    </a:p>
                  </a:txBody>
                  <a:tcPr anchor="ctr">
                    <a:solidFill>
                      <a:srgbClr val="FF9900">
                        <a:alpha val="50000"/>
                      </a:srgbClr>
                    </a:solidFill>
                  </a:tcPr>
                </a:tc>
                <a:extLst>
                  <a:ext uri="{0D108BD9-81ED-4DB2-BD59-A6C34878D82A}">
                    <a16:rowId xmlns:a16="http://schemas.microsoft.com/office/drawing/2014/main" xmlns="" val="10011"/>
                  </a:ext>
                </a:extLst>
              </a:tr>
              <a:tr h="414350">
                <a:tc>
                  <a:txBody>
                    <a:bodyPr/>
                    <a:lstStyle/>
                    <a:p>
                      <a:pPr algn="ctr"/>
                      <a:r>
                        <a:rPr lang="en-US" b="1" dirty="0"/>
                        <a:t>K</a:t>
                      </a:r>
                    </a:p>
                  </a:txBody>
                  <a:tcPr anchor="ctr">
                    <a:solidFill>
                      <a:srgbClr val="415968">
                        <a:alpha val="50000"/>
                      </a:srgbClr>
                    </a:solidFill>
                  </a:tcPr>
                </a:tc>
                <a:tc>
                  <a:txBody>
                    <a:bodyPr/>
                    <a:lstStyle/>
                    <a:p>
                      <a:pPr algn="ctr"/>
                      <a:r>
                        <a:rPr lang="en-US" dirty="0"/>
                        <a:t>100</a:t>
                      </a:r>
                    </a:p>
                  </a:txBody>
                  <a:tcPr anchor="ctr">
                    <a:solidFill>
                      <a:srgbClr val="415968">
                        <a:alpha val="50000"/>
                      </a:srgbClr>
                    </a:solidFill>
                  </a:tcPr>
                </a:tc>
                <a:tc>
                  <a:txBody>
                    <a:bodyPr/>
                    <a:lstStyle/>
                    <a:p>
                      <a:pPr algn="ctr"/>
                      <a:r>
                        <a:rPr lang="en-US" dirty="0"/>
                        <a:t>3%</a:t>
                      </a:r>
                    </a:p>
                  </a:txBody>
                  <a:tcPr anchor="ctr">
                    <a:solidFill>
                      <a:srgbClr val="415968">
                        <a:alpha val="50000"/>
                      </a:srgbClr>
                    </a:solidFill>
                  </a:tcPr>
                </a:tc>
                <a:tc>
                  <a:txBody>
                    <a:bodyPr/>
                    <a:lstStyle/>
                    <a:p>
                      <a:pPr algn="ctr"/>
                      <a:r>
                        <a:rPr lang="en-US" dirty="0"/>
                        <a:t>90%</a:t>
                      </a:r>
                    </a:p>
                  </a:txBody>
                  <a:tcPr anchor="ctr">
                    <a:solidFill>
                      <a:srgbClr val="415968">
                        <a:alpha val="50000"/>
                      </a:srgbClr>
                    </a:solidFill>
                  </a:tcPr>
                </a:tc>
                <a:tc>
                  <a:txBody>
                    <a:bodyPr/>
                    <a:lstStyle/>
                    <a:p>
                      <a:pPr algn="ctr"/>
                      <a:r>
                        <a:rPr lang="en-US" dirty="0"/>
                        <a:t>7%</a:t>
                      </a:r>
                    </a:p>
                  </a:txBody>
                  <a:tcPr anchor="ctr">
                    <a:solidFill>
                      <a:srgbClr val="415968">
                        <a:alpha val="50000"/>
                      </a:srgbClr>
                    </a:solidFill>
                  </a:tcPr>
                </a:tc>
                <a:tc>
                  <a:txBody>
                    <a:bodyPr/>
                    <a:lstStyle/>
                    <a:p>
                      <a:pPr algn="ctr"/>
                      <a:r>
                        <a:rPr lang="en-US" dirty="0"/>
                        <a:t>0%</a:t>
                      </a:r>
                    </a:p>
                  </a:txBody>
                  <a:tcPr anchor="ctr">
                    <a:solidFill>
                      <a:srgbClr val="415968">
                        <a:alpha val="50000"/>
                      </a:srgbClr>
                    </a:solidFill>
                  </a:tcPr>
                </a:tc>
                <a:tc>
                  <a:txBody>
                    <a:bodyPr/>
                    <a:lstStyle/>
                    <a:p>
                      <a:pPr algn="ctr"/>
                      <a:r>
                        <a:rPr lang="en-US" dirty="0"/>
                        <a:t>98%</a:t>
                      </a:r>
                    </a:p>
                  </a:txBody>
                  <a:tcPr anchor="ctr">
                    <a:solidFill>
                      <a:srgbClr val="415968">
                        <a:alpha val="50000"/>
                      </a:srgbClr>
                    </a:solidFill>
                  </a:tcPr>
                </a:tc>
                <a:tc>
                  <a:txBody>
                    <a:bodyPr/>
                    <a:lstStyle/>
                    <a:p>
                      <a:pPr algn="ctr"/>
                      <a:r>
                        <a:rPr lang="en-US" dirty="0"/>
                        <a:t>25%</a:t>
                      </a:r>
                    </a:p>
                  </a:txBody>
                  <a:tcPr anchor="ctr">
                    <a:solidFill>
                      <a:srgbClr val="415968">
                        <a:alpha val="50000"/>
                      </a:srgbClr>
                    </a:solidFill>
                  </a:tcPr>
                </a:tc>
                <a:tc>
                  <a:txBody>
                    <a:bodyPr/>
                    <a:lstStyle/>
                    <a:p>
                      <a:pPr algn="ctr"/>
                      <a:r>
                        <a:rPr lang="en-US" dirty="0"/>
                        <a:t>15%</a:t>
                      </a:r>
                    </a:p>
                  </a:txBody>
                  <a:tcPr anchor="ctr">
                    <a:solidFill>
                      <a:srgbClr val="415968">
                        <a:alpha val="50000"/>
                      </a:srgbClr>
                    </a:solidFill>
                  </a:tcPr>
                </a:tc>
                <a:extLst>
                  <a:ext uri="{0D108BD9-81ED-4DB2-BD59-A6C34878D82A}">
                    <a16:rowId xmlns:a16="http://schemas.microsoft.com/office/drawing/2014/main" xmlns="" val="10012"/>
                  </a:ext>
                </a:extLst>
              </a:tr>
            </a:tbl>
          </a:graphicData>
        </a:graphic>
      </p:graphicFrame>
      <p:sp>
        <p:nvSpPr>
          <p:cNvPr id="3" name="TextBox 2"/>
          <p:cNvSpPr txBox="1"/>
          <p:nvPr/>
        </p:nvSpPr>
        <p:spPr>
          <a:xfrm>
            <a:off x="261257" y="6638307"/>
            <a:ext cx="1615044" cy="246221"/>
          </a:xfrm>
          <a:prstGeom prst="rect">
            <a:avLst/>
          </a:prstGeom>
          <a:noFill/>
        </p:spPr>
        <p:txBody>
          <a:bodyPr wrap="square" lIns="91440" tIns="45720" rIns="91440" bIns="45720" rtlCol="0">
            <a:spAutoFit/>
          </a:bodyPr>
          <a:lstStyle/>
          <a:p>
            <a:r>
              <a:rPr lang="en-US" sz="1000" dirty="0">
                <a:solidFill>
                  <a:schemeClr val="bg2"/>
                </a:solidFill>
              </a:rPr>
              <a:t>© 2015 StriveTogether</a:t>
            </a:r>
          </a:p>
        </p:txBody>
      </p:sp>
      <p:sp>
        <p:nvSpPr>
          <p:cNvPr id="4" name="TextBox 3"/>
          <p:cNvSpPr txBox="1"/>
          <p:nvPr/>
        </p:nvSpPr>
        <p:spPr>
          <a:xfrm>
            <a:off x="6273092" y="43699"/>
            <a:ext cx="2718507" cy="307777"/>
          </a:xfrm>
          <a:prstGeom prst="rect">
            <a:avLst/>
          </a:prstGeom>
          <a:noFill/>
        </p:spPr>
        <p:txBody>
          <a:bodyPr wrap="square" rtlCol="0">
            <a:spAutoFit/>
          </a:bodyPr>
          <a:lstStyle/>
          <a:p>
            <a:r>
              <a:rPr lang="en-US" sz="1400" b="1" dirty="0">
                <a:solidFill>
                  <a:srgbClr val="425968"/>
                </a:solidFill>
              </a:rPr>
              <a:t>Camden Education Alliance (CEA)</a:t>
            </a:r>
          </a:p>
        </p:txBody>
      </p:sp>
      <p:sp>
        <p:nvSpPr>
          <p:cNvPr id="5" name="TextBox 4"/>
          <p:cNvSpPr txBox="1"/>
          <p:nvPr/>
        </p:nvSpPr>
        <p:spPr>
          <a:xfrm rot="16200000">
            <a:off x="5910870" y="3284867"/>
            <a:ext cx="6201724" cy="246221"/>
          </a:xfrm>
          <a:prstGeom prst="rect">
            <a:avLst/>
          </a:prstGeom>
          <a:noFill/>
        </p:spPr>
        <p:txBody>
          <a:bodyPr wrap="square" rtlCol="0">
            <a:spAutoFit/>
          </a:bodyPr>
          <a:lstStyle/>
          <a:p>
            <a:r>
              <a:rPr lang="en-US" sz="1000" dirty="0"/>
              <a:t>Sources: Camden City Schools, ODE Federal Student Aid Data Center, National Student Clearinghouse</a:t>
            </a:r>
          </a:p>
        </p:txBody>
      </p:sp>
    </p:spTree>
    <p:extLst>
      <p:ext uri="{BB962C8B-B14F-4D97-AF65-F5344CB8AC3E}">
        <p14:creationId xmlns:p14="http://schemas.microsoft.com/office/powerpoint/2010/main" val="41139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Result</a:t>
            </a:r>
          </a:p>
        </p:txBody>
      </p:sp>
      <p:sp>
        <p:nvSpPr>
          <p:cNvPr id="2" name="TextBox 1"/>
          <p:cNvSpPr txBox="1"/>
          <p:nvPr/>
        </p:nvSpPr>
        <p:spPr>
          <a:xfrm>
            <a:off x="685800" y="2820039"/>
            <a:ext cx="7620000" cy="523220"/>
          </a:xfrm>
          <a:prstGeom prst="rect">
            <a:avLst/>
          </a:prstGeom>
          <a:noFill/>
        </p:spPr>
        <p:txBody>
          <a:bodyPr wrap="square" rtlCol="0">
            <a:spAutoFit/>
          </a:bodyPr>
          <a:lstStyle/>
          <a:p>
            <a:r>
              <a:rPr lang="en-US" sz="2800" b="1" dirty="0">
                <a:solidFill>
                  <a:srgbClr val="425968"/>
                </a:solidFill>
              </a:rPr>
              <a:t>Result Statement:</a:t>
            </a:r>
            <a:endParaRPr lang="en-US" sz="2800" dirty="0">
              <a:solidFill>
                <a:srgbClr val="425968"/>
              </a:solidFill>
            </a:endParaRPr>
          </a:p>
        </p:txBody>
      </p:sp>
      <p:sp>
        <p:nvSpPr>
          <p:cNvPr id="5" name="TextBox 4"/>
          <p:cNvSpPr txBox="1"/>
          <p:nvPr/>
        </p:nvSpPr>
        <p:spPr>
          <a:xfrm>
            <a:off x="685800" y="4146607"/>
            <a:ext cx="7620000" cy="523220"/>
          </a:xfrm>
          <a:prstGeom prst="rect">
            <a:avLst/>
          </a:prstGeom>
          <a:noFill/>
        </p:spPr>
        <p:txBody>
          <a:bodyPr wrap="square" rtlCol="0">
            <a:spAutoFit/>
          </a:bodyPr>
          <a:lstStyle/>
          <a:p>
            <a:r>
              <a:rPr lang="en-US" sz="2800" b="1" dirty="0">
                <a:solidFill>
                  <a:srgbClr val="425968"/>
                </a:solidFill>
              </a:rPr>
              <a:t>Core Indicator:</a:t>
            </a:r>
            <a:endParaRPr lang="en-US" sz="2800" dirty="0">
              <a:solidFill>
                <a:srgbClr val="425968"/>
              </a:solidFill>
            </a:endParaRPr>
          </a:p>
        </p:txBody>
      </p:sp>
      <p:sp>
        <p:nvSpPr>
          <p:cNvPr id="6" name="TextBox 5"/>
          <p:cNvSpPr txBox="1"/>
          <p:nvPr/>
        </p:nvSpPr>
        <p:spPr>
          <a:xfrm>
            <a:off x="685800" y="5074445"/>
            <a:ext cx="7620000" cy="523220"/>
          </a:xfrm>
          <a:prstGeom prst="rect">
            <a:avLst/>
          </a:prstGeom>
          <a:noFill/>
        </p:spPr>
        <p:txBody>
          <a:bodyPr wrap="square" rtlCol="0">
            <a:spAutoFit/>
          </a:bodyPr>
          <a:lstStyle/>
          <a:p>
            <a:r>
              <a:rPr lang="en-US" sz="2800" b="1" dirty="0">
                <a:solidFill>
                  <a:srgbClr val="425968"/>
                </a:solidFill>
              </a:rPr>
              <a:t>Measurement Tool:</a:t>
            </a:r>
          </a:p>
        </p:txBody>
      </p:sp>
      <p:sp>
        <p:nvSpPr>
          <p:cNvPr id="7" name="TextBox 6"/>
          <p:cNvSpPr txBox="1"/>
          <p:nvPr/>
        </p:nvSpPr>
        <p:spPr>
          <a:xfrm>
            <a:off x="228600" y="6519446"/>
            <a:ext cx="6096000" cy="338554"/>
          </a:xfrm>
          <a:prstGeom prst="rect">
            <a:avLst/>
          </a:prstGeom>
          <a:noFill/>
        </p:spPr>
        <p:txBody>
          <a:bodyPr wrap="square" rtlCol="0">
            <a:spAutoFit/>
          </a:bodyPr>
          <a:lstStyle/>
          <a:p>
            <a:r>
              <a:rPr lang="en-US" sz="1600" dirty="0">
                <a:solidFill>
                  <a:srgbClr val="DDDDDD"/>
                </a:solidFill>
              </a:rPr>
              <a:t>Birth to 3</a:t>
            </a:r>
            <a:r>
              <a:rPr lang="en-US" sz="1600" baseline="30000" dirty="0">
                <a:solidFill>
                  <a:srgbClr val="DDDDDD"/>
                </a:solidFill>
              </a:rPr>
              <a:t>rd</a:t>
            </a:r>
            <a:r>
              <a:rPr lang="en-US" sz="1600" dirty="0">
                <a:solidFill>
                  <a:srgbClr val="DDDDDD"/>
                </a:solidFill>
              </a:rPr>
              <a:t> Grade Impact &amp; Improvement Learning Network</a:t>
            </a:r>
          </a:p>
        </p:txBody>
      </p:sp>
      <p:sp>
        <p:nvSpPr>
          <p:cNvPr id="10" name="TextBox 9"/>
          <p:cNvSpPr txBox="1"/>
          <p:nvPr/>
        </p:nvSpPr>
        <p:spPr>
          <a:xfrm>
            <a:off x="685800" y="1295118"/>
            <a:ext cx="7620000" cy="523220"/>
          </a:xfrm>
          <a:prstGeom prst="rect">
            <a:avLst/>
          </a:prstGeom>
          <a:noFill/>
        </p:spPr>
        <p:txBody>
          <a:bodyPr wrap="square" rtlCol="0">
            <a:spAutoFit/>
          </a:bodyPr>
          <a:lstStyle/>
          <a:p>
            <a:r>
              <a:rPr lang="en-US" sz="2800" b="1" dirty="0">
                <a:solidFill>
                  <a:srgbClr val="425968"/>
                </a:solidFill>
              </a:rPr>
              <a:t>Outcome:</a:t>
            </a:r>
            <a:endParaRPr lang="en-US" sz="2800" dirty="0">
              <a:solidFill>
                <a:srgbClr val="425968"/>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571500"/>
            <a:ext cx="1676400" cy="1120926"/>
          </a:xfrm>
          <a:prstGeom prst="rect">
            <a:avLst/>
          </a:prstGeom>
          <a:ln>
            <a:noFill/>
          </a:ln>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0787" y="474861"/>
            <a:ext cx="2169702" cy="356338"/>
          </a:xfrm>
          <a:prstGeom prst="rect">
            <a:avLst/>
          </a:prstGeom>
          <a:solidFill>
            <a:srgbClr val="425968"/>
          </a:solidFill>
        </p:spPr>
      </p:pic>
    </p:spTree>
    <p:extLst>
      <p:ext uri="{BB962C8B-B14F-4D97-AF65-F5344CB8AC3E}">
        <p14:creationId xmlns:p14="http://schemas.microsoft.com/office/powerpoint/2010/main" val="69526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Conditions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5486400"/>
            <a:ext cx="1676400" cy="1120926"/>
          </a:xfrm>
          <a:prstGeom prst="rect">
            <a:avLst/>
          </a:prstGeom>
          <a:ln>
            <a:solidFill>
              <a:srgbClr val="425968"/>
            </a:solidFill>
          </a:ln>
        </p:spPr>
      </p:pic>
      <p:sp>
        <p:nvSpPr>
          <p:cNvPr id="6" name="Rectangle 5"/>
          <p:cNvSpPr/>
          <p:nvPr/>
        </p:nvSpPr>
        <p:spPr>
          <a:xfrm>
            <a:off x="522111" y="5390627"/>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6711" y="6327743"/>
            <a:ext cx="1917370" cy="381000"/>
          </a:xfrm>
          <a:prstGeom prst="rect">
            <a:avLst/>
          </a:prstGeom>
          <a:solidFill>
            <a:srgbClr val="415968"/>
          </a:solidFill>
          <a:ln>
            <a:solidFill>
              <a:srgbClr val="425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5884173"/>
            <a:ext cx="1981200" cy="325380"/>
          </a:xfrm>
          <a:prstGeom prst="rect">
            <a:avLst/>
          </a:prstGeom>
        </p:spPr>
      </p:pic>
    </p:spTree>
    <p:extLst>
      <p:ext uri="{BB962C8B-B14F-4D97-AF65-F5344CB8AC3E}">
        <p14:creationId xmlns:p14="http://schemas.microsoft.com/office/powerpoint/2010/main" val="61124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Current Conditions</a:t>
            </a:r>
          </a:p>
        </p:txBody>
      </p:sp>
      <p:sp>
        <p:nvSpPr>
          <p:cNvPr id="3" name="Content Placeholder 2"/>
          <p:cNvSpPr>
            <a:spLocks noGrp="1"/>
          </p:cNvSpPr>
          <p:nvPr>
            <p:ph idx="1"/>
          </p:nvPr>
        </p:nvSpPr>
        <p:spPr>
          <a:xfrm>
            <a:off x="685800" y="1143001"/>
            <a:ext cx="8001000" cy="5029199"/>
          </a:xfrm>
        </p:spPr>
        <p:txBody>
          <a:bodyPr>
            <a:normAutofit/>
          </a:bodyPr>
          <a:lstStyle/>
          <a:p>
            <a:r>
              <a:rPr lang="en-US" sz="2400" b="0" i="1" dirty="0"/>
              <a:t>Enter data (and data source) including:</a:t>
            </a:r>
          </a:p>
          <a:p>
            <a:pPr marL="342900" indent="-342900">
              <a:buFont typeface="Wingdings" panose="05000000000000000000" pitchFamily="2" charset="2"/>
              <a:buChar char="ü"/>
            </a:pPr>
            <a:r>
              <a:rPr lang="en-US" sz="2400" b="0" i="1" dirty="0"/>
              <a:t>Whole population data</a:t>
            </a:r>
          </a:p>
          <a:p>
            <a:pPr marL="342900" indent="-342900">
              <a:buFont typeface="Wingdings" panose="05000000000000000000" pitchFamily="2" charset="2"/>
              <a:buChar char="ü"/>
            </a:pPr>
            <a:r>
              <a:rPr lang="en-US" sz="2400" b="0" i="1" dirty="0"/>
              <a:t>5-year trend over time</a:t>
            </a:r>
          </a:p>
          <a:p>
            <a:pPr marL="342900" indent="-342900">
              <a:buFont typeface="Wingdings" panose="05000000000000000000" pitchFamily="2" charset="2"/>
              <a:buChar char="ü"/>
            </a:pPr>
            <a:r>
              <a:rPr lang="en-US" sz="2400" b="0" i="1" dirty="0"/>
              <a:t>Disaggregated baseline data</a:t>
            </a:r>
          </a:p>
          <a:p>
            <a:pPr marL="342900" indent="-342900">
              <a:buFont typeface="Wingdings" panose="05000000000000000000" pitchFamily="2" charset="2"/>
              <a:buChar char="ü"/>
            </a:pPr>
            <a:r>
              <a:rPr lang="en-US" sz="2400" b="0" i="1" dirty="0"/>
              <a:t>Bright spots data</a:t>
            </a:r>
          </a:p>
          <a:p>
            <a:endParaRPr lang="en-US" sz="2400" b="0" i="1" dirty="0"/>
          </a:p>
          <a:p>
            <a:endParaRPr lang="en-US" sz="2400" b="0" i="1" dirty="0"/>
          </a:p>
          <a:p>
            <a:endParaRPr lang="en-US" sz="2400" b="0" i="1" dirty="0"/>
          </a:p>
        </p:txBody>
      </p:sp>
      <p:sp>
        <p:nvSpPr>
          <p:cNvPr id="10" name="TextBox 9"/>
          <p:cNvSpPr txBox="1"/>
          <p:nvPr/>
        </p:nvSpPr>
        <p:spPr>
          <a:xfrm>
            <a:off x="152400" y="6553200"/>
            <a:ext cx="6096000" cy="338554"/>
          </a:xfrm>
          <a:prstGeom prst="rect">
            <a:avLst/>
          </a:prstGeom>
          <a:noFill/>
        </p:spPr>
        <p:txBody>
          <a:bodyPr wrap="square" rtlCol="0">
            <a:spAutoFit/>
          </a:bodyPr>
          <a:lstStyle/>
          <a:p>
            <a:r>
              <a:rPr lang="en-US" sz="1600" dirty="0">
                <a:solidFill>
                  <a:srgbClr val="DDDDDD"/>
                </a:solidFill>
              </a:rPr>
              <a:t>Birth to 3</a:t>
            </a:r>
            <a:r>
              <a:rPr lang="en-US" sz="1600" baseline="30000" dirty="0">
                <a:solidFill>
                  <a:srgbClr val="DDDDDD"/>
                </a:solidFill>
              </a:rPr>
              <a:t>rd</a:t>
            </a:r>
            <a:r>
              <a:rPr lang="en-US" sz="1600" dirty="0">
                <a:solidFill>
                  <a:srgbClr val="DDDDDD"/>
                </a:solidFill>
              </a:rPr>
              <a:t> Grade Impact &amp; Improvement Learning Network</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571500"/>
            <a:ext cx="1676400" cy="1120926"/>
          </a:xfrm>
          <a:prstGeom prst="rect">
            <a:avLst/>
          </a:prstGeom>
          <a:ln>
            <a:no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0787" y="474861"/>
            <a:ext cx="2169702" cy="356338"/>
          </a:xfrm>
          <a:prstGeom prst="rect">
            <a:avLst/>
          </a:prstGeom>
          <a:solidFill>
            <a:srgbClr val="425968"/>
          </a:solidFill>
        </p:spPr>
      </p:pic>
    </p:spTree>
    <p:extLst>
      <p:ext uri="{BB962C8B-B14F-4D97-AF65-F5344CB8AC3E}">
        <p14:creationId xmlns:p14="http://schemas.microsoft.com/office/powerpoint/2010/main" val="63633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Current Conditions</a:t>
            </a:r>
          </a:p>
        </p:txBody>
      </p:sp>
      <p:sp>
        <p:nvSpPr>
          <p:cNvPr id="4" name="TextBox 3"/>
          <p:cNvSpPr txBox="1"/>
          <p:nvPr/>
        </p:nvSpPr>
        <p:spPr>
          <a:xfrm>
            <a:off x="228600" y="6553200"/>
            <a:ext cx="6096000" cy="338554"/>
          </a:xfrm>
          <a:prstGeom prst="rect">
            <a:avLst/>
          </a:prstGeom>
          <a:noFill/>
        </p:spPr>
        <p:txBody>
          <a:bodyPr wrap="square" rtlCol="0">
            <a:spAutoFit/>
          </a:bodyPr>
          <a:lstStyle/>
          <a:p>
            <a:r>
              <a:rPr lang="en-US" sz="1600" dirty="0">
                <a:solidFill>
                  <a:srgbClr val="DDDDDD"/>
                </a:solidFill>
              </a:rPr>
              <a:t>Birth to 3</a:t>
            </a:r>
            <a:r>
              <a:rPr lang="en-US" sz="1600" baseline="30000" dirty="0">
                <a:solidFill>
                  <a:srgbClr val="DDDDDD"/>
                </a:solidFill>
              </a:rPr>
              <a:t>rd</a:t>
            </a:r>
            <a:r>
              <a:rPr lang="en-US" sz="1600" dirty="0">
                <a:solidFill>
                  <a:srgbClr val="DDDDDD"/>
                </a:solidFill>
              </a:rPr>
              <a:t> Grade Impact &amp; Improvement Learning Network</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571500"/>
            <a:ext cx="1676400" cy="1120926"/>
          </a:xfrm>
          <a:prstGeom prst="rect">
            <a:avLst/>
          </a:prstGeom>
          <a:ln>
            <a:no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0787" y="474861"/>
            <a:ext cx="2169702" cy="356338"/>
          </a:xfrm>
          <a:prstGeom prst="rect">
            <a:avLst/>
          </a:prstGeom>
          <a:solidFill>
            <a:srgbClr val="425968"/>
          </a:solidFill>
        </p:spPr>
      </p:pic>
      <p:sp>
        <p:nvSpPr>
          <p:cNvPr id="3" name="Content Placeholder 2"/>
          <p:cNvSpPr>
            <a:spLocks noGrp="1"/>
          </p:cNvSpPr>
          <p:nvPr>
            <p:ph idx="1"/>
          </p:nvPr>
        </p:nvSpPr>
        <p:spPr>
          <a:xfrm>
            <a:off x="685800" y="1265039"/>
            <a:ext cx="7924800" cy="5105400"/>
          </a:xfrm>
        </p:spPr>
        <p:txBody>
          <a:bodyPr>
            <a:normAutofit/>
          </a:bodyPr>
          <a:lstStyle/>
          <a:p>
            <a:pPr lvl="0"/>
            <a:r>
              <a:rPr lang="en-US" sz="2900" b="0" u="sng" dirty="0"/>
              <a:t>Please include data/information that answers this question:</a:t>
            </a:r>
          </a:p>
          <a:p>
            <a:pPr lvl="0"/>
            <a:r>
              <a:rPr lang="en-US" sz="2900" b="0" dirty="0"/>
              <a:t>What does the outcome you are focusing look like - in terms of: </a:t>
            </a:r>
          </a:p>
          <a:p>
            <a:pPr marL="569913" lvl="1" indent="-284163">
              <a:buFont typeface="Arial" panose="020B0604020202020204" pitchFamily="34" charset="0"/>
              <a:buChar char="•"/>
            </a:pPr>
            <a:r>
              <a:rPr lang="en-US" dirty="0"/>
              <a:t>Number of children/students?</a:t>
            </a:r>
          </a:p>
          <a:p>
            <a:pPr marL="569913" lvl="1" indent="-284163">
              <a:buFont typeface="Arial" panose="020B0604020202020204" pitchFamily="34" charset="0"/>
              <a:buChar char="•"/>
            </a:pPr>
            <a:r>
              <a:rPr lang="en-US" dirty="0"/>
              <a:t>Their demographics? </a:t>
            </a:r>
          </a:p>
          <a:p>
            <a:pPr marL="569913" lvl="1" indent="-284163">
              <a:buFont typeface="Arial" panose="020B0604020202020204" pitchFamily="34" charset="0"/>
              <a:buChar char="•"/>
            </a:pPr>
            <a:r>
              <a:rPr lang="en-US" dirty="0"/>
              <a:t>Economic disadvantage?</a:t>
            </a:r>
          </a:p>
          <a:p>
            <a:pPr marL="569913" lvl="1" indent="-284163">
              <a:buFont typeface="Arial" panose="020B0604020202020204" pitchFamily="34" charset="0"/>
              <a:buChar char="•"/>
            </a:pPr>
            <a:r>
              <a:rPr lang="en-US" dirty="0"/>
              <a:t>Currents rates of healthy birth, safe/nurturing homes, k-readiness, 3</a:t>
            </a:r>
            <a:r>
              <a:rPr lang="en-US" baseline="30000" dirty="0"/>
              <a:t>rd</a:t>
            </a:r>
            <a:r>
              <a:rPr lang="en-US" dirty="0"/>
              <a:t> grade reading, high school graduation)</a:t>
            </a:r>
          </a:p>
        </p:txBody>
      </p:sp>
    </p:spTree>
    <p:extLst>
      <p:ext uri="{BB962C8B-B14F-4D97-AF65-F5344CB8AC3E}">
        <p14:creationId xmlns:p14="http://schemas.microsoft.com/office/powerpoint/2010/main" val="3590153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519446"/>
            <a:ext cx="6096000" cy="338554"/>
          </a:xfrm>
          <a:prstGeom prst="rect">
            <a:avLst/>
          </a:prstGeom>
          <a:noFill/>
        </p:spPr>
        <p:txBody>
          <a:bodyPr wrap="square" rtlCol="0">
            <a:spAutoFit/>
          </a:bodyPr>
          <a:lstStyle/>
          <a:p>
            <a:r>
              <a:rPr lang="en-US" sz="1600" dirty="0">
                <a:solidFill>
                  <a:srgbClr val="DDDDDD"/>
                </a:solidFill>
              </a:rPr>
              <a:t>Birth to 3</a:t>
            </a:r>
            <a:r>
              <a:rPr lang="en-US" sz="1600" baseline="30000" dirty="0">
                <a:solidFill>
                  <a:srgbClr val="DDDDDD"/>
                </a:solidFill>
              </a:rPr>
              <a:t>rd</a:t>
            </a:r>
            <a:r>
              <a:rPr lang="en-US" sz="1600" dirty="0">
                <a:solidFill>
                  <a:srgbClr val="DDDDDD"/>
                </a:solidFill>
              </a:rPr>
              <a:t> Grade Impact &amp; Improvement Learning Network</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571500"/>
            <a:ext cx="1676400" cy="1120926"/>
          </a:xfrm>
          <a:prstGeom prst="rect">
            <a:avLst/>
          </a:prstGeom>
          <a:ln>
            <a:no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0787" y="474861"/>
            <a:ext cx="2169702" cy="356338"/>
          </a:xfrm>
          <a:prstGeom prst="rect">
            <a:avLst/>
          </a:prstGeom>
          <a:solidFill>
            <a:srgbClr val="425968"/>
          </a:solidFill>
        </p:spPr>
      </p:pic>
      <p:sp>
        <p:nvSpPr>
          <p:cNvPr id="3" name="Content Placeholder 2"/>
          <p:cNvSpPr>
            <a:spLocks noGrp="1"/>
          </p:cNvSpPr>
          <p:nvPr>
            <p:ph idx="1"/>
          </p:nvPr>
        </p:nvSpPr>
        <p:spPr>
          <a:xfrm>
            <a:off x="685800" y="1281402"/>
            <a:ext cx="7772400" cy="5257800"/>
          </a:xfrm>
        </p:spPr>
        <p:txBody>
          <a:bodyPr>
            <a:normAutofit fontScale="92500" lnSpcReduction="10000"/>
          </a:bodyPr>
          <a:lstStyle/>
          <a:p>
            <a:pPr lvl="0"/>
            <a:r>
              <a:rPr lang="en-US" sz="2900" b="0" u="sng" dirty="0"/>
              <a:t>Please include data/information that answers these question:</a:t>
            </a:r>
          </a:p>
          <a:p>
            <a:pPr marL="0" lvl="1"/>
            <a:endParaRPr lang="en-US" sz="3000" dirty="0"/>
          </a:p>
          <a:p>
            <a:pPr marL="0" lvl="1"/>
            <a:r>
              <a:rPr lang="en-US" sz="3000" dirty="0"/>
              <a:t>Have healthy birth, safe/nurturing homes, k-readiness, 3</a:t>
            </a:r>
            <a:r>
              <a:rPr lang="en-US" sz="3000" baseline="30000" dirty="0"/>
              <a:t>rd</a:t>
            </a:r>
            <a:r>
              <a:rPr lang="en-US" sz="3000" dirty="0"/>
              <a:t> grade reading or high school graduation gone up or down over the last 5 years?</a:t>
            </a:r>
          </a:p>
          <a:p>
            <a:pPr marL="0" lvl="1"/>
            <a:endParaRPr lang="en-US" sz="3000" dirty="0"/>
          </a:p>
          <a:p>
            <a:pPr marL="0" lvl="1"/>
            <a:r>
              <a:rPr lang="en-US" dirty="0"/>
              <a:t>Are healthy birth, safe/nurturing homes, k-readiness, 3</a:t>
            </a:r>
            <a:r>
              <a:rPr lang="en-US" baseline="30000" dirty="0"/>
              <a:t>rd</a:t>
            </a:r>
            <a:r>
              <a:rPr lang="en-US" dirty="0"/>
              <a:t> grade reading or high school graduation rates different for different subgroups of students (based on race, gender, economic disadvantage, etc.)</a:t>
            </a:r>
          </a:p>
        </p:txBody>
      </p:sp>
    </p:spTree>
    <p:extLst>
      <p:ext uri="{BB962C8B-B14F-4D97-AF65-F5344CB8AC3E}">
        <p14:creationId xmlns:p14="http://schemas.microsoft.com/office/powerpoint/2010/main" val="39676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228600" y="6519446"/>
            <a:ext cx="6096000" cy="338554"/>
          </a:xfrm>
          <a:prstGeom prst="rect">
            <a:avLst/>
          </a:prstGeom>
          <a:noFill/>
        </p:spPr>
        <p:txBody>
          <a:bodyPr wrap="square" rtlCol="0">
            <a:spAutoFit/>
          </a:bodyPr>
          <a:lstStyle/>
          <a:p>
            <a:r>
              <a:rPr lang="en-US" sz="1600" dirty="0">
                <a:solidFill>
                  <a:srgbClr val="DDDDDD"/>
                </a:solidFill>
              </a:rPr>
              <a:t>Birth to 3</a:t>
            </a:r>
            <a:r>
              <a:rPr lang="en-US" sz="1600" baseline="30000" dirty="0">
                <a:solidFill>
                  <a:srgbClr val="DDDDDD"/>
                </a:solidFill>
              </a:rPr>
              <a:t>rd</a:t>
            </a:r>
            <a:r>
              <a:rPr lang="en-US" sz="1600" dirty="0">
                <a:solidFill>
                  <a:srgbClr val="DDDDDD"/>
                </a:solidFill>
              </a:rPr>
              <a:t> Grade Impact &amp; Improvement Learning Network</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571500"/>
            <a:ext cx="1676400" cy="1120926"/>
          </a:xfrm>
          <a:prstGeom prst="rect">
            <a:avLst/>
          </a:prstGeom>
          <a:ln>
            <a:no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0787" y="474861"/>
            <a:ext cx="2169702" cy="356338"/>
          </a:xfrm>
          <a:prstGeom prst="rect">
            <a:avLst/>
          </a:prstGeom>
          <a:solidFill>
            <a:srgbClr val="425968"/>
          </a:solidFill>
        </p:spPr>
      </p:pic>
      <p:sp>
        <p:nvSpPr>
          <p:cNvPr id="3" name="Content Placeholder 2"/>
          <p:cNvSpPr>
            <a:spLocks noGrp="1"/>
          </p:cNvSpPr>
          <p:nvPr>
            <p:ph idx="1"/>
          </p:nvPr>
        </p:nvSpPr>
        <p:spPr>
          <a:xfrm>
            <a:off x="685800" y="1334768"/>
            <a:ext cx="7772400" cy="5021131"/>
          </a:xfrm>
        </p:spPr>
        <p:txBody>
          <a:bodyPr/>
          <a:lstStyle/>
          <a:p>
            <a:pPr lvl="0"/>
            <a:r>
              <a:rPr lang="en-US" sz="2900" b="0" u="sng" dirty="0"/>
              <a:t>Please include data/information that answers this question:</a:t>
            </a:r>
          </a:p>
          <a:p>
            <a:pPr marL="0" lvl="1"/>
            <a:endParaRPr lang="en-US" dirty="0"/>
          </a:p>
          <a:p>
            <a:pPr marL="0" lvl="1"/>
            <a:r>
              <a:rPr lang="en-US" dirty="0"/>
              <a:t>Are there any schools, programs or organizations that you are aware of that are “beating the odds”? </a:t>
            </a:r>
          </a:p>
          <a:p>
            <a:endParaRPr lang="en-US" dirty="0"/>
          </a:p>
        </p:txBody>
      </p:sp>
    </p:spTree>
    <p:extLst>
      <p:ext uri="{BB962C8B-B14F-4D97-AF65-F5344CB8AC3E}">
        <p14:creationId xmlns:p14="http://schemas.microsoft.com/office/powerpoint/2010/main" val="106264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09600" y="2130425"/>
            <a:ext cx="8305800" cy="1470025"/>
          </a:xfrm>
        </p:spPr>
        <p:txBody>
          <a:bodyPr/>
          <a:lstStyle/>
          <a:p>
            <a:r>
              <a:rPr lang="en-US" dirty="0"/>
              <a:t>Post-Secondary Enrollment</a:t>
            </a:r>
            <a:br>
              <a:rPr lang="en-US" dirty="0"/>
            </a:br>
            <a:r>
              <a:rPr lang="en-US" dirty="0"/>
              <a:t>Impact &amp; Improvement Network:</a:t>
            </a:r>
            <a:br>
              <a:rPr lang="en-US" dirty="0"/>
            </a:br>
            <a:r>
              <a:rPr lang="en-US" dirty="0"/>
              <a:t>FAFSA Completion</a:t>
            </a:r>
          </a:p>
        </p:txBody>
      </p:sp>
      <p:sp>
        <p:nvSpPr>
          <p:cNvPr id="2" name="TextBox 1"/>
          <p:cNvSpPr txBox="1"/>
          <p:nvPr/>
        </p:nvSpPr>
        <p:spPr>
          <a:xfrm>
            <a:off x="736270" y="5638800"/>
            <a:ext cx="3429000" cy="923330"/>
          </a:xfrm>
          <a:prstGeom prst="rect">
            <a:avLst/>
          </a:prstGeom>
          <a:noFill/>
        </p:spPr>
        <p:txBody>
          <a:bodyPr wrap="square" rtlCol="0">
            <a:spAutoFit/>
          </a:bodyPr>
          <a:lstStyle/>
          <a:p>
            <a:r>
              <a:rPr lang="en-US" i="1" dirty="0">
                <a:solidFill>
                  <a:schemeClr val="bg1"/>
                </a:solidFill>
              </a:rPr>
              <a:t>Camden Education Alliance</a:t>
            </a:r>
          </a:p>
          <a:p>
            <a:r>
              <a:rPr lang="en-US" i="1" dirty="0">
                <a:solidFill>
                  <a:schemeClr val="bg1"/>
                </a:solidFill>
              </a:rPr>
              <a:t>Learning Network Application</a:t>
            </a:r>
          </a:p>
          <a:p>
            <a:r>
              <a:rPr lang="en-US" i="1" dirty="0">
                <a:solidFill>
                  <a:schemeClr val="bg1"/>
                </a:solidFill>
              </a:rPr>
              <a:t>January 1, 2016</a:t>
            </a:r>
          </a:p>
        </p:txBody>
      </p:sp>
      <p:sp>
        <p:nvSpPr>
          <p:cNvPr id="4" name="TextBox 3"/>
          <p:cNvSpPr txBox="1"/>
          <p:nvPr/>
        </p:nvSpPr>
        <p:spPr>
          <a:xfrm>
            <a:off x="736270" y="5315635"/>
            <a:ext cx="2743200" cy="523220"/>
          </a:xfrm>
          <a:prstGeom prst="rect">
            <a:avLst/>
          </a:prstGeom>
          <a:noFill/>
        </p:spPr>
        <p:txBody>
          <a:bodyPr wrap="square" rtlCol="0">
            <a:spAutoFit/>
          </a:bodyPr>
          <a:lstStyle/>
          <a:p>
            <a:pPr algn="ctr"/>
            <a:r>
              <a:rPr lang="en-US" sz="2800" b="1" dirty="0">
                <a:solidFill>
                  <a:srgbClr val="DD5757"/>
                </a:solidFill>
                <a:latin typeface="Arial Black" panose="020B0A04020102020204" pitchFamily="34" charset="0"/>
              </a:rPr>
              <a:t>EXAMPLE</a:t>
            </a:r>
          </a:p>
        </p:txBody>
      </p:sp>
    </p:spTree>
    <p:extLst>
      <p:ext uri="{BB962C8B-B14F-4D97-AF65-F5344CB8AC3E}">
        <p14:creationId xmlns:p14="http://schemas.microsoft.com/office/powerpoint/2010/main" val="913494599"/>
      </p:ext>
    </p:extLst>
  </p:cSld>
  <p:clrMapOvr>
    <a:masterClrMapping/>
  </p:clrMapOvr>
</p:sld>
</file>

<file path=ppt/theme/theme1.xml><?xml version="1.0" encoding="utf-8"?>
<a:theme xmlns:a="http://schemas.openxmlformats.org/drawingml/2006/main" name="2_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21328</TotalTime>
  <Words>1641</Words>
  <Application>Microsoft Macintosh PowerPoint</Application>
  <PresentationFormat>On-screen Show (4:3)</PresentationFormat>
  <Paragraphs>473</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2_Office Theme</vt:lpstr>
      <vt:lpstr>Birth to 3rd Grade Impact &amp; Improvement Network </vt:lpstr>
      <vt:lpstr>Result</vt:lpstr>
      <vt:lpstr>Result</vt:lpstr>
      <vt:lpstr>Current Conditions</vt:lpstr>
      <vt:lpstr>Current Conditions</vt:lpstr>
      <vt:lpstr>Current Conditions</vt:lpstr>
      <vt:lpstr>PowerPoint Presentation</vt:lpstr>
      <vt:lpstr>PowerPoint Presentation</vt:lpstr>
      <vt:lpstr>Post-Secondary Enrollment Impact &amp; Improvement Network: FAFSA Completion</vt:lpstr>
      <vt:lpstr>Result</vt:lpstr>
      <vt:lpstr>Results</vt:lpstr>
      <vt:lpstr>Current Conditions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Link between FAFSA Completion and Post-Secondary Enrollment</vt:lpstr>
      <vt:lpstr>In Camden County, college enrollment is higher in schools with higher FAFSA completion, particularly those with large populations of economically disadvantaged students.</vt:lpstr>
      <vt:lpstr>High School Student Survey, Bright Spot School C SY 11-12</vt:lpstr>
      <vt:lpstr>High School Student Survey, Bright Spot School C SY 11-12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perkinsj</dc:creator>
  <cp:lastModifiedBy>Monroe  Nichols </cp:lastModifiedBy>
  <cp:revision>486</cp:revision>
  <cp:lastPrinted>2016-01-11T22:21:25Z</cp:lastPrinted>
  <dcterms:created xsi:type="dcterms:W3CDTF">2013-02-16T15:41:47Z</dcterms:created>
  <dcterms:modified xsi:type="dcterms:W3CDTF">2016-11-07T19:57:39Z</dcterms:modified>
</cp:coreProperties>
</file>